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Lst>
  <p:sldSz cy="5143500" cx="9144000"/>
  <p:notesSz cx="6858000" cy="9144000"/>
  <p:embeddedFontLst>
    <p:embeddedFont>
      <p:font typeface="Sarabun"/>
      <p:regular r:id="rId107"/>
      <p:bold r:id="rId108"/>
      <p:italic r:id="rId109"/>
      <p:boldItalic r:id="rId110"/>
    </p:embeddedFont>
    <p:embeddedFont>
      <p:font typeface="Proxima Nova"/>
      <p:regular r:id="rId111"/>
      <p:bold r:id="rId112"/>
      <p:italic r:id="rId113"/>
      <p:boldItalic r:id="rId114"/>
    </p:embeddedFont>
    <p:embeddedFont>
      <p:font typeface="Roboto Mono"/>
      <p:regular r:id="rId115"/>
      <p:bold r:id="rId116"/>
      <p:italic r:id="rId117"/>
      <p:boldItalic r:id="rId118"/>
    </p:embeddedFont>
    <p:embeddedFont>
      <p:font typeface="Source Sans Pro"/>
      <p:regular r:id="rId119"/>
      <p:bold r:id="rId120"/>
      <p:italic r:id="rId121"/>
      <p:boldItalic r:id="rId1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Sarabun-regular.fntdata"/><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Sarabun-italic.fntdata"/><Relationship Id="rId108" Type="http://schemas.openxmlformats.org/officeDocument/2006/relationships/font" Target="fonts/Sarabun-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SourceSansPro-italic.fntdata"/><Relationship Id="rId25" Type="http://schemas.openxmlformats.org/officeDocument/2006/relationships/slide" Target="slides/slide19.xml"/><Relationship Id="rId120" Type="http://schemas.openxmlformats.org/officeDocument/2006/relationships/font" Target="fonts/SourceSansPr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22" Type="http://schemas.openxmlformats.org/officeDocument/2006/relationships/font" Target="fonts/SourceSansPro-bold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Mono-boldItalic.fntdata"/><Relationship Id="rId117" Type="http://schemas.openxmlformats.org/officeDocument/2006/relationships/font" Target="fonts/RobotoMono-italic.fntdata"/><Relationship Id="rId116" Type="http://schemas.openxmlformats.org/officeDocument/2006/relationships/font" Target="fonts/RobotoMono-bold.fntdata"/><Relationship Id="rId115" Type="http://schemas.openxmlformats.org/officeDocument/2006/relationships/font" Target="fonts/RobotoMono-regular.fntdata"/><Relationship Id="rId119" Type="http://schemas.openxmlformats.org/officeDocument/2006/relationships/font" Target="fonts/SourceSansPro-regular.fntdata"/><Relationship Id="rId15" Type="http://schemas.openxmlformats.org/officeDocument/2006/relationships/slide" Target="slides/slide9.xml"/><Relationship Id="rId110" Type="http://schemas.openxmlformats.org/officeDocument/2006/relationships/font" Target="fonts/Sarabun-bol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ProximaNova-boldItalic.fntdata"/><Relationship Id="rId18" Type="http://schemas.openxmlformats.org/officeDocument/2006/relationships/slide" Target="slides/slide12.xml"/><Relationship Id="rId113" Type="http://schemas.openxmlformats.org/officeDocument/2006/relationships/font" Target="fonts/ProximaNova-italic.fntdata"/><Relationship Id="rId112" Type="http://schemas.openxmlformats.org/officeDocument/2006/relationships/font" Target="fonts/ProximaNova-bold.fntdata"/><Relationship Id="rId111" Type="http://schemas.openxmlformats.org/officeDocument/2006/relationships/font" Target="fonts/ProximaNova-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icroservices.io/patterns/decomposition/decompose-by-subdomain.html" TargetMode="External"/><Relationship Id="rId3" Type="http://schemas.openxmlformats.org/officeDocument/2006/relationships/hyperlink" Target="https://microservices.io/patterns/decomposition/decompose-by-subdomain.htm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risrichardson.net/post/antipatterns/2019/01/07/microservices-are-a-magic-pixie-dust.html" TargetMode="External"/><Relationship Id="rId3" Type="http://schemas.openxmlformats.org/officeDocument/2006/relationships/hyperlink" Target="https://chrisrichardson.net/post/antipatterns/2019/01/14/antipattern-microservices-are-the-goal.html" TargetMode="External"/><Relationship Id="rId4" Type="http://schemas.openxmlformats.org/officeDocument/2006/relationships/hyperlink" Target="https://chrisrichardson.net/post/antipatterns/2019/02/25/antipattern-scattershot-adoption.html" TargetMode="External"/><Relationship Id="rId5" Type="http://schemas.openxmlformats.org/officeDocument/2006/relationships/hyperlink" Target="https://chrisrichardson.net/post/antipatterns/2019/04/09/antipattern-flying-before-walking.html" TargetMode="External"/><Relationship Id="rId6" Type="http://schemas.openxmlformats.org/officeDocument/2006/relationships/hyperlink" Target="https://chrisrichardson.net/post/antipatterns/2019/04/30/antipattern-focus-on-technology.html" TargetMode="External"/><Relationship Id="rId7" Type="http://schemas.openxmlformats.org/officeDocument/2006/relationships/hyperlink" Target="https://chrisrichardson.net/post/antipatterns/2019/05/21/antipattern-more-the-merrier.html" TargetMode="External"/><Relationship Id="rId8" Type="http://schemas.openxmlformats.org/officeDocument/2006/relationships/hyperlink" Target="https://chrisrichardson.net/post/antipatterns/2019/06/07/antipattern-red-flag-law.html"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risrichardson.net/post/antipatterns/2019/01/07/microservices-are-a-magic-pixie-dust.html" TargetMode="External"/><Relationship Id="rId3" Type="http://schemas.openxmlformats.org/officeDocument/2006/relationships/hyperlink" Target="https://chrisrichardson.net/post/antipatterns/2019/01/14/antipattern-microservices-are-the-goal.html" TargetMode="External"/><Relationship Id="rId4" Type="http://schemas.openxmlformats.org/officeDocument/2006/relationships/hyperlink" Target="https://chrisrichardson.net/post/antipatterns/2019/02/25/antipattern-scattershot-adoption.html" TargetMode="External"/><Relationship Id="rId5" Type="http://schemas.openxmlformats.org/officeDocument/2006/relationships/hyperlink" Target="https://chrisrichardson.net/post/antipatterns/2019/04/09/antipattern-flying-before-walking.html" TargetMode="External"/><Relationship Id="rId6" Type="http://schemas.openxmlformats.org/officeDocument/2006/relationships/hyperlink" Target="https://chrisrichardson.net/post/antipatterns/2019/04/30/antipattern-focus-on-technology.html" TargetMode="External"/><Relationship Id="rId7" Type="http://schemas.openxmlformats.org/officeDocument/2006/relationships/hyperlink" Target="https://chrisrichardson.net/post/antipatterns/2019/05/21/antipattern-more-the-merrier.html" TargetMode="External"/><Relationship Id="rId8" Type="http://schemas.openxmlformats.org/officeDocument/2006/relationships/hyperlink" Target="https://chrisrichardson.net/post/antipatterns/2019/06/07/antipattern-red-flag-law.html"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1" Type="http://schemas.openxmlformats.org/officeDocument/2006/relationships/hyperlink" Target="http://www.virtualenv.org/en/latest/" TargetMode="External"/><Relationship Id="rId10" Type="http://schemas.openxmlformats.org/officeDocument/2006/relationships/hyperlink" Target="http://www.virtualenv.org/en/latest/" TargetMode="External"/><Relationship Id="rId13" Type="http://schemas.openxmlformats.org/officeDocument/2006/relationships/hyperlink" Target="http://www.gnu.org/s/autoconf/" TargetMode="External"/><Relationship Id="rId12" Type="http://schemas.openxmlformats.org/officeDocument/2006/relationships/hyperlink" Target="http://www.gnu.org/s/autoconf/" TargetMode="External"/><Relationship Id="rId1" Type="http://schemas.openxmlformats.org/officeDocument/2006/relationships/notesMaster" Target="../notesMasters/notesMaster1.xml"/><Relationship Id="rId2" Type="http://schemas.openxmlformats.org/officeDocument/2006/relationships/hyperlink" Target="http://www.cpan.org/" TargetMode="External"/><Relationship Id="rId3" Type="http://schemas.openxmlformats.org/officeDocument/2006/relationships/hyperlink" Target="http://www.cpan.org/" TargetMode="External"/><Relationship Id="rId4" Type="http://schemas.openxmlformats.org/officeDocument/2006/relationships/hyperlink" Target="http://rubygems.org/" TargetMode="External"/><Relationship Id="rId9" Type="http://schemas.openxmlformats.org/officeDocument/2006/relationships/hyperlink" Target="http://www.pip-installer.org/en/latest/" TargetMode="External"/><Relationship Id="rId14" Type="http://schemas.openxmlformats.org/officeDocument/2006/relationships/hyperlink" Target="https://github.com/technomancy/leiningen#readme" TargetMode="External"/><Relationship Id="rId5" Type="http://schemas.openxmlformats.org/officeDocument/2006/relationships/hyperlink" Target="http://rubygems.org/" TargetMode="External"/><Relationship Id="rId6" Type="http://schemas.openxmlformats.org/officeDocument/2006/relationships/hyperlink" Target="https://bundler.io/" TargetMode="External"/><Relationship Id="rId7" Type="http://schemas.openxmlformats.org/officeDocument/2006/relationships/hyperlink" Target="https://bundler.io/" TargetMode="External"/><Relationship Id="rId8" Type="http://schemas.openxmlformats.org/officeDocument/2006/relationships/hyperlink" Target="http://www.pip-installer.org/en/latest/"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12factor.net/codebase" TargetMode="External"/><Relationship Id="rId3" Type="http://schemas.openxmlformats.org/officeDocument/2006/relationships/hyperlink" Target="https://12factor.net/codebase" TargetMode="External"/><Relationship Id="rId4" Type="http://schemas.openxmlformats.org/officeDocument/2006/relationships/hyperlink" Target="https://12factor.net/backing-services" TargetMode="External"/><Relationship Id="rId9" Type="http://schemas.openxmlformats.org/officeDocument/2006/relationships/hyperlink" Target="http://spring.io/" TargetMode="External"/><Relationship Id="rId5" Type="http://schemas.openxmlformats.org/officeDocument/2006/relationships/hyperlink" Target="https://12factor.net/backing-services" TargetMode="External"/><Relationship Id="rId6" Type="http://schemas.openxmlformats.org/officeDocument/2006/relationships/hyperlink" Target="http://docs.spring.io/spring/docs/current/spring-framework-reference/html/beans.html" TargetMode="External"/><Relationship Id="rId7" Type="http://schemas.openxmlformats.org/officeDocument/2006/relationships/hyperlink" Target="http://docs.spring.io/spring/docs/current/spring-framework-reference/html/beans.html" TargetMode="External"/><Relationship Id="rId8" Type="http://schemas.openxmlformats.org/officeDocument/2006/relationships/hyperlink" Target="http://spring.io/"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0" Type="http://schemas.openxmlformats.org/officeDocument/2006/relationships/hyperlink" Target="http://aws.amazon.com/s3/" TargetMode="External"/><Relationship Id="rId22" Type="http://schemas.openxmlformats.org/officeDocument/2006/relationships/hyperlink" Target="http://dev.twitter.com/" TargetMode="External"/><Relationship Id="rId21" Type="http://schemas.openxmlformats.org/officeDocument/2006/relationships/hyperlink" Target="http://aws.amazon.com/s3/" TargetMode="External"/><Relationship Id="rId24" Type="http://schemas.openxmlformats.org/officeDocument/2006/relationships/hyperlink" Target="https://developers.google.com/maps/" TargetMode="External"/><Relationship Id="rId23" Type="http://schemas.openxmlformats.org/officeDocument/2006/relationships/hyperlink" Target="http://dev.twitter.com/" TargetMode="External"/><Relationship Id="rId1" Type="http://schemas.openxmlformats.org/officeDocument/2006/relationships/notesMaster" Target="../notesMasters/notesMaster1.xml"/><Relationship Id="rId2" Type="http://schemas.openxmlformats.org/officeDocument/2006/relationships/hyperlink" Target="http://dev.mysql.com/" TargetMode="External"/><Relationship Id="rId3" Type="http://schemas.openxmlformats.org/officeDocument/2006/relationships/hyperlink" Target="http://dev.mysql.com/" TargetMode="External"/><Relationship Id="rId4" Type="http://schemas.openxmlformats.org/officeDocument/2006/relationships/hyperlink" Target="http://couchdb.apache.org/" TargetMode="External"/><Relationship Id="rId9" Type="http://schemas.openxmlformats.org/officeDocument/2006/relationships/hyperlink" Target="https://beanstalkd.github.io" TargetMode="External"/><Relationship Id="rId26" Type="http://schemas.openxmlformats.org/officeDocument/2006/relationships/hyperlink" Target="http://www.last.fm/api" TargetMode="External"/><Relationship Id="rId25" Type="http://schemas.openxmlformats.org/officeDocument/2006/relationships/hyperlink" Target="https://developers.google.com/maps/" TargetMode="External"/><Relationship Id="rId28" Type="http://schemas.openxmlformats.org/officeDocument/2006/relationships/hyperlink" Target="https://12factor.net/config" TargetMode="External"/><Relationship Id="rId27" Type="http://schemas.openxmlformats.org/officeDocument/2006/relationships/hyperlink" Target="http://www.last.fm/api" TargetMode="External"/><Relationship Id="rId5" Type="http://schemas.openxmlformats.org/officeDocument/2006/relationships/hyperlink" Target="http://couchdb.apache.org/" TargetMode="External"/><Relationship Id="rId6" Type="http://schemas.openxmlformats.org/officeDocument/2006/relationships/hyperlink" Target="http://www.rabbitmq.com/" TargetMode="External"/><Relationship Id="rId29" Type="http://schemas.openxmlformats.org/officeDocument/2006/relationships/hyperlink" Target="https://12factor.net/config" TargetMode="External"/><Relationship Id="rId7" Type="http://schemas.openxmlformats.org/officeDocument/2006/relationships/hyperlink" Target="http://www.rabbitmq.com/" TargetMode="External"/><Relationship Id="rId8" Type="http://schemas.openxmlformats.org/officeDocument/2006/relationships/hyperlink" Target="https://beanstalkd.github.io" TargetMode="External"/><Relationship Id="rId31" Type="http://schemas.openxmlformats.org/officeDocument/2006/relationships/hyperlink" Target="https://12factor.net/codebase" TargetMode="External"/><Relationship Id="rId30" Type="http://schemas.openxmlformats.org/officeDocument/2006/relationships/hyperlink" Target="https://12factor.net/codebase" TargetMode="External"/><Relationship Id="rId11" Type="http://schemas.openxmlformats.org/officeDocument/2006/relationships/hyperlink" Target="http://www.postfix.org/" TargetMode="External"/><Relationship Id="rId33" Type="http://schemas.openxmlformats.org/officeDocument/2006/relationships/hyperlink" Target="http://aws.amazon.com/rds/" TargetMode="External"/><Relationship Id="rId10" Type="http://schemas.openxmlformats.org/officeDocument/2006/relationships/hyperlink" Target="http://www.postfix.org/" TargetMode="External"/><Relationship Id="rId32" Type="http://schemas.openxmlformats.org/officeDocument/2006/relationships/hyperlink" Target="http://aws.amazon.com/rds/" TargetMode="External"/><Relationship Id="rId13" Type="http://schemas.openxmlformats.org/officeDocument/2006/relationships/hyperlink" Target="http://memcached.org/" TargetMode="External"/><Relationship Id="rId12" Type="http://schemas.openxmlformats.org/officeDocument/2006/relationships/hyperlink" Target="http://memcached.org/" TargetMode="External"/><Relationship Id="rId15" Type="http://schemas.openxmlformats.org/officeDocument/2006/relationships/hyperlink" Target="http://postmarkapp.com/" TargetMode="External"/><Relationship Id="rId14" Type="http://schemas.openxmlformats.org/officeDocument/2006/relationships/hyperlink" Target="http://postmarkapp.com/" TargetMode="External"/><Relationship Id="rId17" Type="http://schemas.openxmlformats.org/officeDocument/2006/relationships/hyperlink" Target="http://newrelic.com/" TargetMode="External"/><Relationship Id="rId16" Type="http://schemas.openxmlformats.org/officeDocument/2006/relationships/hyperlink" Target="http://newrelic.com/" TargetMode="External"/><Relationship Id="rId19" Type="http://schemas.openxmlformats.org/officeDocument/2006/relationships/hyperlink" Target="http://www.loggly.com/" TargetMode="External"/><Relationship Id="rId18" Type="http://schemas.openxmlformats.org/officeDocument/2006/relationships/hyperlink" Target="http://www.loggly.com/"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0" Type="http://schemas.openxmlformats.org/officeDocument/2006/relationships/hyperlink" Target="http://redis.io/topics/protocol" TargetMode="External"/><Relationship Id="rId22" Type="http://schemas.openxmlformats.org/officeDocument/2006/relationships/hyperlink" Target="https://12factor.net/backing-services" TargetMode="External"/><Relationship Id="rId21" Type="http://schemas.openxmlformats.org/officeDocument/2006/relationships/hyperlink" Target="http://redis.io/topics/protocol" TargetMode="External"/><Relationship Id="rId24" Type="http://schemas.openxmlformats.org/officeDocument/2006/relationships/hyperlink" Target="https://12factor.net/config" TargetMode="External"/><Relationship Id="rId23" Type="http://schemas.openxmlformats.org/officeDocument/2006/relationships/hyperlink" Target="https://12factor.net/backing-services" TargetMode="External"/><Relationship Id="rId1" Type="http://schemas.openxmlformats.org/officeDocument/2006/relationships/notesMaster" Target="../notesMasters/notesMaster1.xml"/><Relationship Id="rId2" Type="http://schemas.openxmlformats.org/officeDocument/2006/relationships/hyperlink" Target="http://httpd.apache.org/" TargetMode="External"/><Relationship Id="rId3" Type="http://schemas.openxmlformats.org/officeDocument/2006/relationships/hyperlink" Target="http://httpd.apache.org/" TargetMode="External"/><Relationship Id="rId4" Type="http://schemas.openxmlformats.org/officeDocument/2006/relationships/hyperlink" Target="http://tomcat.apache.org/" TargetMode="External"/><Relationship Id="rId9" Type="http://schemas.openxmlformats.org/officeDocument/2006/relationships/hyperlink" Target="http://www.tornadoweb.org/" TargetMode="External"/><Relationship Id="rId25" Type="http://schemas.openxmlformats.org/officeDocument/2006/relationships/hyperlink" Target="https://12factor.net/config" TargetMode="External"/><Relationship Id="rId5" Type="http://schemas.openxmlformats.org/officeDocument/2006/relationships/hyperlink" Target="http://tomcat.apache.org/" TargetMode="External"/><Relationship Id="rId6" Type="http://schemas.openxmlformats.org/officeDocument/2006/relationships/hyperlink" Target="https://12factor.net/dependencies" TargetMode="External"/><Relationship Id="rId7" Type="http://schemas.openxmlformats.org/officeDocument/2006/relationships/hyperlink" Target="https://12factor.net/dependencies" TargetMode="External"/><Relationship Id="rId8" Type="http://schemas.openxmlformats.org/officeDocument/2006/relationships/hyperlink" Target="http://www.tornadoweb.org/" TargetMode="External"/><Relationship Id="rId11" Type="http://schemas.openxmlformats.org/officeDocument/2006/relationships/hyperlink" Target="http://code.macournoyer.com/thin/" TargetMode="External"/><Relationship Id="rId10" Type="http://schemas.openxmlformats.org/officeDocument/2006/relationships/hyperlink" Target="http://code.macournoyer.com/thin/" TargetMode="External"/><Relationship Id="rId13" Type="http://schemas.openxmlformats.org/officeDocument/2006/relationships/hyperlink" Target="http://www.eclipse.org/jetty/" TargetMode="External"/><Relationship Id="rId12" Type="http://schemas.openxmlformats.org/officeDocument/2006/relationships/hyperlink" Target="http://www.eclipse.org/jetty/" TargetMode="External"/><Relationship Id="rId15" Type="http://schemas.openxmlformats.org/officeDocument/2006/relationships/hyperlink" Target="http://www.ejabberd.im/" TargetMode="External"/><Relationship Id="rId14" Type="http://schemas.openxmlformats.org/officeDocument/2006/relationships/hyperlink" Target="http://www.ejabberd.im/" TargetMode="External"/><Relationship Id="rId17" Type="http://schemas.openxmlformats.org/officeDocument/2006/relationships/hyperlink" Target="http://xmpp.org/" TargetMode="External"/><Relationship Id="rId16" Type="http://schemas.openxmlformats.org/officeDocument/2006/relationships/hyperlink" Target="http://xmpp.org/" TargetMode="External"/><Relationship Id="rId19" Type="http://schemas.openxmlformats.org/officeDocument/2006/relationships/hyperlink" Target="http://redis.io/" TargetMode="External"/><Relationship Id="rId18" Type="http://schemas.openxmlformats.org/officeDocument/2006/relationships/hyperlink" Target="http://redis.io/"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12factor.net/processes" TargetMode="External"/><Relationship Id="rId3" Type="http://schemas.openxmlformats.org/officeDocument/2006/relationships/hyperlink" Target="https://12factor.net/processes" TargetMode="External"/><Relationship Id="rId4" Type="http://schemas.openxmlformats.org/officeDocument/2006/relationships/hyperlink" Target="http://dustin.github.com/2010/02/28/running-processes.html" TargetMode="External"/><Relationship Id="rId9" Type="http://schemas.openxmlformats.org/officeDocument/2006/relationships/hyperlink" Target="http://blog.daviddollar.org/2011/05/06/introducing-foreman.html" TargetMode="External"/><Relationship Id="rId5" Type="http://schemas.openxmlformats.org/officeDocument/2006/relationships/hyperlink" Target="http://dustin.github.com/2010/02/28/running-processes.html" TargetMode="External"/><Relationship Id="rId6" Type="http://schemas.openxmlformats.org/officeDocument/2006/relationships/hyperlink" Target="https://www.freedesktop.org/wiki/Software/systemd/" TargetMode="External"/><Relationship Id="rId7" Type="http://schemas.openxmlformats.org/officeDocument/2006/relationships/hyperlink" Target="https://www.freedesktop.org/wiki/Software/systemd/" TargetMode="External"/><Relationship Id="rId8" Type="http://schemas.openxmlformats.org/officeDocument/2006/relationships/hyperlink" Target="http://blog.daviddollar.org/2011/05/06/introducing-foreman.html" TargetMode="External"/><Relationship Id="rId11" Type="http://schemas.openxmlformats.org/officeDocument/2006/relationships/hyperlink" Target="https://12factor.net/logs" TargetMode="External"/><Relationship Id="rId10" Type="http://schemas.openxmlformats.org/officeDocument/2006/relationships/hyperlink" Target="https://12factor.net/logs" TargetMode="External"/></Relationships>
</file>

<file path=ppt/notesSlides/_rels/notesSlide45.xml.rels><?xml version="1.0" encoding="UTF-8" standalone="yes"?><Relationships xmlns="http://schemas.openxmlformats.org/package/2006/relationships"><Relationship Id="rId20" Type="http://schemas.openxmlformats.org/officeDocument/2006/relationships/hyperlink" Target="http://en.wikipedia.org/wiki/Reentrant_%28subroutine%29" TargetMode="External"/><Relationship Id="rId22" Type="http://schemas.openxmlformats.org/officeDocument/2006/relationships/hyperlink" Target="http://en.wikipedia.org/wiki/Idempotence" TargetMode="External"/><Relationship Id="rId21" Type="http://schemas.openxmlformats.org/officeDocument/2006/relationships/hyperlink" Target="http://en.wikipedia.org/wiki/Reentrant_%28subroutine%29" TargetMode="External"/><Relationship Id="rId24" Type="http://schemas.openxmlformats.org/officeDocument/2006/relationships/hyperlink" Target="http://lwn.net/Articles/191059/" TargetMode="External"/><Relationship Id="rId23" Type="http://schemas.openxmlformats.org/officeDocument/2006/relationships/hyperlink" Target="http://en.wikipedia.org/wiki/Idempotence" TargetMode="External"/><Relationship Id="rId1" Type="http://schemas.openxmlformats.org/officeDocument/2006/relationships/notesMaster" Target="../notesMasters/notesMaster1.xml"/><Relationship Id="rId2" Type="http://schemas.openxmlformats.org/officeDocument/2006/relationships/hyperlink" Target="https://12factor.net/processes" TargetMode="External"/><Relationship Id="rId3" Type="http://schemas.openxmlformats.org/officeDocument/2006/relationships/hyperlink" Target="https://12factor.net/processes" TargetMode="External"/><Relationship Id="rId4" Type="http://schemas.openxmlformats.org/officeDocument/2006/relationships/hyperlink" Target="https://12factor.net/codebase" TargetMode="External"/><Relationship Id="rId9" Type="http://schemas.openxmlformats.org/officeDocument/2006/relationships/hyperlink" Target="https://12factor.net/build-release-run" TargetMode="External"/><Relationship Id="rId26" Type="http://schemas.openxmlformats.org/officeDocument/2006/relationships/hyperlink" Target="http://docs.couchdb.org/en/latest/intro/overview.html" TargetMode="External"/><Relationship Id="rId25" Type="http://schemas.openxmlformats.org/officeDocument/2006/relationships/hyperlink" Target="http://lwn.net/Articles/191059/" TargetMode="External"/><Relationship Id="rId27" Type="http://schemas.openxmlformats.org/officeDocument/2006/relationships/hyperlink" Target="http://docs.couchdb.org/en/latest/intro/overview.html" TargetMode="External"/><Relationship Id="rId5" Type="http://schemas.openxmlformats.org/officeDocument/2006/relationships/hyperlink" Target="https://12factor.net/codebase" TargetMode="External"/><Relationship Id="rId6" Type="http://schemas.openxmlformats.org/officeDocument/2006/relationships/hyperlink" Target="https://12factor.net/config" TargetMode="External"/><Relationship Id="rId7" Type="http://schemas.openxmlformats.org/officeDocument/2006/relationships/hyperlink" Target="https://12factor.net/config" TargetMode="External"/><Relationship Id="rId8" Type="http://schemas.openxmlformats.org/officeDocument/2006/relationships/hyperlink" Target="https://12factor.net/build-release-run" TargetMode="External"/><Relationship Id="rId11" Type="http://schemas.openxmlformats.org/officeDocument/2006/relationships/hyperlink" Target="http://en.wikipedia.org/wiki/SIGTERM" TargetMode="External"/><Relationship Id="rId10" Type="http://schemas.openxmlformats.org/officeDocument/2006/relationships/hyperlink" Target="http://en.wikipedia.org/wiki/SIGTERM" TargetMode="External"/><Relationship Id="rId13" Type="http://schemas.openxmlformats.org/officeDocument/2006/relationships/hyperlink" Target="http://www.rabbitmq.com/" TargetMode="External"/><Relationship Id="rId12" Type="http://schemas.openxmlformats.org/officeDocument/2006/relationships/hyperlink" Target="http://www.rabbitmq.com/" TargetMode="External"/><Relationship Id="rId15" Type="http://schemas.openxmlformats.org/officeDocument/2006/relationships/hyperlink" Target="http://www.rabbitmq.com/amqp-0-9-1-quickref.html#basic.nack" TargetMode="External"/><Relationship Id="rId14" Type="http://schemas.openxmlformats.org/officeDocument/2006/relationships/hyperlink" Target="http://www.rabbitmq.com/amqp-0-9-1-quickref.html#basic.nack" TargetMode="External"/><Relationship Id="rId17" Type="http://schemas.openxmlformats.org/officeDocument/2006/relationships/hyperlink" Target="https://beanstalkd.github.io" TargetMode="External"/><Relationship Id="rId16" Type="http://schemas.openxmlformats.org/officeDocument/2006/relationships/hyperlink" Target="https://beanstalkd.github.io" TargetMode="External"/><Relationship Id="rId19" Type="http://schemas.openxmlformats.org/officeDocument/2006/relationships/hyperlink" Target="https://github.com/collectiveidea/delayed_job#readme" TargetMode="External"/><Relationship Id="rId18" Type="http://schemas.openxmlformats.org/officeDocument/2006/relationships/hyperlink" Target="https://github.com/collectiveidea/delayed_job#readme"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dam.herokuapp.com/past/2011/4/1/logs_are_streams_not_files/" TargetMode="External"/><Relationship Id="rId3" Type="http://schemas.openxmlformats.org/officeDocument/2006/relationships/hyperlink" Target="https://adam.herokuapp.com/past/2011/4/1/logs_are_streams_not_files/" TargetMode="External"/><Relationship Id="rId4" Type="http://schemas.openxmlformats.org/officeDocument/2006/relationships/hyperlink" Target="https://github.com/heroku/logplex" TargetMode="External"/><Relationship Id="rId9" Type="http://schemas.openxmlformats.org/officeDocument/2006/relationships/hyperlink" Target="http://www.splunk.com/" TargetMode="External"/><Relationship Id="rId5" Type="http://schemas.openxmlformats.org/officeDocument/2006/relationships/hyperlink" Target="https://github.com/heroku/logplex" TargetMode="External"/><Relationship Id="rId6" Type="http://schemas.openxmlformats.org/officeDocument/2006/relationships/hyperlink" Target="https://github.com/fluent/fluentd" TargetMode="External"/><Relationship Id="rId7" Type="http://schemas.openxmlformats.org/officeDocument/2006/relationships/hyperlink" Target="https://github.com/fluent/fluentd" TargetMode="External"/><Relationship Id="rId8" Type="http://schemas.openxmlformats.org/officeDocument/2006/relationships/hyperlink" Target="http://www.splunk.com/" TargetMode="External"/><Relationship Id="rId11" Type="http://schemas.openxmlformats.org/officeDocument/2006/relationships/hyperlink" Target="http://hive.apache.org/" TargetMode="External"/><Relationship Id="rId10" Type="http://schemas.openxmlformats.org/officeDocument/2006/relationships/hyperlink" Target="http://hive.apache.org/"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dam.herokuapp.com/past/2011/4/1/logs_are_streams_not_files/" TargetMode="External"/><Relationship Id="rId3" Type="http://schemas.openxmlformats.org/officeDocument/2006/relationships/hyperlink" Target="https://adam.herokuapp.com/past/2011/4/1/logs_are_streams_not_files/" TargetMode="External"/><Relationship Id="rId4" Type="http://schemas.openxmlformats.org/officeDocument/2006/relationships/hyperlink" Target="https://github.com/heroku/logplex" TargetMode="External"/><Relationship Id="rId9" Type="http://schemas.openxmlformats.org/officeDocument/2006/relationships/hyperlink" Target="http://www.splunk.com/" TargetMode="External"/><Relationship Id="rId5" Type="http://schemas.openxmlformats.org/officeDocument/2006/relationships/hyperlink" Target="https://github.com/heroku/logplex" TargetMode="External"/><Relationship Id="rId6" Type="http://schemas.openxmlformats.org/officeDocument/2006/relationships/hyperlink" Target="https://github.com/fluent/fluentd" TargetMode="External"/><Relationship Id="rId7" Type="http://schemas.openxmlformats.org/officeDocument/2006/relationships/hyperlink" Target="https://github.com/fluent/fluentd" TargetMode="External"/><Relationship Id="rId8" Type="http://schemas.openxmlformats.org/officeDocument/2006/relationships/hyperlink" Target="http://www.splunk.com/" TargetMode="External"/><Relationship Id="rId11" Type="http://schemas.openxmlformats.org/officeDocument/2006/relationships/hyperlink" Target="http://hive.apache.org/" TargetMode="External"/><Relationship Id="rId10" Type="http://schemas.openxmlformats.org/officeDocument/2006/relationships/hyperlink" Target="http://hive.apache.org/"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ix.com/case-study/cloud-based-payments-platfrom-development-currencycloud-fintech-company/" TargetMode="External"/><Relationship Id="rId3" Type="http://schemas.openxmlformats.org/officeDocument/2006/relationships/hyperlink" Target="https://www.n-ix.com/case-study/cloud-based-payments-platfrom-development-currencycloud-fintech-company/"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ix.com/case-study/cloud-based-payments-platfrom-development-currencycloud-fintech-company/" TargetMode="External"/><Relationship Id="rId3" Type="http://schemas.openxmlformats.org/officeDocument/2006/relationships/hyperlink" Target="https://www.n-ix.com/case-study/cloud-based-payments-platfrom-development-currencycloud-fintech-company/"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ix.com/case-study/cloud-based-payments-platfrom-development-currencycloud-fintech-company/" TargetMode="External"/><Relationship Id="rId3" Type="http://schemas.openxmlformats.org/officeDocument/2006/relationships/hyperlink" Target="https://www.n-ix.com/case-study/cloud-based-payments-platfrom-development-currencycloud-fintech-company/" TargetMode="Externa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3c722b820_2_8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d3c722b820_2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86aba8ad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d86aba8ad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b69d71f86b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8" name="Google Shape;1038;gb69d71f86b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3fa6069fb_0_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d3fa6069fb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3c722b820_0_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Clr>
                <a:schemeClr val="dk1"/>
              </a:buClr>
              <a:buSzPts val="1100"/>
              <a:buFont typeface="Arial"/>
              <a:buNone/>
            </a:pPr>
            <a:r>
              <a:rPr lang="en">
                <a:solidFill>
                  <a:schemeClr val="dk1"/>
                </a:solidFill>
              </a:rPr>
              <a:t>Define services corresponding to business capabilities. A business capability is a concept from business architecture modeling. It is something that a business does in order to generate value. A business capability often corresponds to a business object, e.g.</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i="1" lang="en">
                <a:solidFill>
                  <a:schemeClr val="dk1"/>
                </a:solidFill>
              </a:rPr>
              <a:t>Order Management</a:t>
            </a:r>
            <a:r>
              <a:rPr lang="en">
                <a:solidFill>
                  <a:schemeClr val="dk1"/>
                </a:solidFill>
              </a:rPr>
              <a:t> is responsible for orders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i="1" lang="en">
                <a:solidFill>
                  <a:schemeClr val="dk1"/>
                </a:solidFill>
              </a:rPr>
              <a:t>Customer Management</a:t>
            </a:r>
            <a:r>
              <a:rPr lang="en">
                <a:solidFill>
                  <a:schemeClr val="dk1"/>
                </a:solidFill>
              </a:rPr>
              <a:t> is responsible for customers</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Business capabilities are often organized into a multi-level hierarchy. For example, an enterprise application might have top-level categories such as </a:t>
            </a:r>
            <a:r>
              <a:rPr i="1" lang="en">
                <a:solidFill>
                  <a:schemeClr val="dk1"/>
                </a:solidFill>
              </a:rPr>
              <a:t>Product/Service development</a:t>
            </a:r>
            <a:r>
              <a:rPr lang="en">
                <a:solidFill>
                  <a:schemeClr val="dk1"/>
                </a:solidFill>
              </a:rPr>
              <a:t>, </a:t>
            </a:r>
            <a:r>
              <a:rPr i="1" lang="en">
                <a:solidFill>
                  <a:schemeClr val="dk1"/>
                </a:solidFill>
              </a:rPr>
              <a:t>Product/Service delivery</a:t>
            </a:r>
            <a:r>
              <a:rPr lang="en">
                <a:solidFill>
                  <a:schemeClr val="dk1"/>
                </a:solidFill>
              </a:rPr>
              <a:t>, </a:t>
            </a:r>
            <a:r>
              <a:rPr i="1" lang="en">
                <a:solidFill>
                  <a:schemeClr val="dk1"/>
                </a:solidFill>
              </a:rPr>
              <a:t>Demand generation</a:t>
            </a:r>
            <a:r>
              <a:rPr lang="en">
                <a:solidFill>
                  <a:schemeClr val="dk1"/>
                </a:solidFill>
              </a:rPr>
              <a:t>, etc.</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The business capabilities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capabilities.</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business capabilities?</a:t>
            </a:r>
            <a:r>
              <a:rPr lang="en">
                <a:solidFill>
                  <a:schemeClr val="dk1"/>
                </a:solidFill>
              </a:rPr>
              <a:t> Identifying business capabilities and hence services requires an understanding of the business. An organization’s business capabilities are identified by analyzing the organization’s purpose, structure, business processes, and areas of expertise. Bounded contexts are best identified using an iterative process. Good starting points for identifying business capabilities are:</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business capabilities or business capability groups.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high-level domain model - business capabilities often correspond to domain objects</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Related patterns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Decompose by subdomain</a:t>
            </a:r>
            <a:r>
              <a:rPr lang="en">
                <a:solidFill>
                  <a:schemeClr val="dk1"/>
                </a:solidFill>
              </a:rPr>
              <a:t> pattern is an alternative patter</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t/>
            </a:r>
            <a:endParaRPr>
              <a:solidFill>
                <a:schemeClr val="dk1"/>
              </a:solidFill>
            </a:endParaRPr>
          </a:p>
          <a:p>
            <a:pPr indent="0" lvl="0" marL="0" rtl="0" algn="l">
              <a:spcBef>
                <a:spcPts val="2200"/>
              </a:spcBef>
              <a:spcAft>
                <a:spcPts val="0"/>
              </a:spcAft>
              <a:buNone/>
            </a:pPr>
            <a:r>
              <a:t/>
            </a:r>
            <a:endParaRPr/>
          </a:p>
        </p:txBody>
      </p:sp>
      <p:sp>
        <p:nvSpPr>
          <p:cNvPr id="246" name="Google Shape;246;gd3c722b820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d3fa6069fb_0_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Clr>
                <a:schemeClr val="dk1"/>
              </a:buClr>
              <a:buSzPts val="1100"/>
              <a:buFont typeface="Arial"/>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256" name="Google Shape;256;gd3fa6069fb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d3fa6069fb_0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266" name="Google Shape;266;gd3fa6069fb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d3fa6069fb_0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277" name="Google Shape;277;gd3fa6069fb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3fa6069fb_0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286" name="Google Shape;286;gd3fa6069fb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3fa6069fb_0_1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296" name="Google Shape;296;gd3fa6069fb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3fa6069fb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306" name="Google Shape;306;gd3fa6069fb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d3fa6069fb_0_1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315" name="Google Shape;315;gd3fa6069fb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3c722b820_2_9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d3c722b820_2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d3fa6069fb_0_1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325" name="Google Shape;325;gd3fa6069fb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3fa6069fb_0_1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335" name="Google Shape;335;gd3fa6069fb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3fa6069fb_0_1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345" name="Google Shape;345;gd3fa6069fb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d3fa6069fb_0_1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355" name="Google Shape;355;gd3fa6069fb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3fa6069fb_0_1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366" name="Google Shape;366;gd3fa6069fb_0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d3fa6069fb_0_2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376" name="Google Shape;376;gd3fa6069fb_0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d3fa6069fb_0_2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386" name="Google Shape;386;gd3fa6069fb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d97d3c7589_0_1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d97d3c7589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d97d3c7589_0_1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600"/>
              </a:spcBef>
              <a:spcAft>
                <a:spcPts val="0"/>
              </a:spcAft>
              <a:buClr>
                <a:schemeClr val="dk1"/>
              </a:buClr>
              <a:buSzPts val="1100"/>
              <a:buChar char="●"/>
            </a:pPr>
            <a:r>
              <a:rPr lang="en" u="sng">
                <a:solidFill>
                  <a:schemeClr val="hlink"/>
                </a:solidFill>
                <a:hlinkClick r:id="rId2"/>
              </a:rPr>
              <a:t>Microservices are a magic pixie dust</a:t>
            </a:r>
            <a:r>
              <a:rPr lang="en">
                <a:solidFill>
                  <a:schemeClr val="dk1"/>
                </a:solidFill>
              </a:rPr>
              <a:t> - believing that a sprinkle of microservices will solve all of your development problems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u="sng">
                <a:solidFill>
                  <a:schemeClr val="hlink"/>
                </a:solidFill>
                <a:hlinkClick r:id="rId3"/>
              </a:rPr>
              <a:t>Microservices as the goal</a:t>
            </a:r>
            <a:r>
              <a:rPr lang="en">
                <a:solidFill>
                  <a:schemeClr val="dk1"/>
                </a:solidFill>
              </a:rPr>
              <a:t> - making the adoption of microservices the goal and measuring success in terms of the number of services written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u="sng">
                <a:solidFill>
                  <a:schemeClr val="hlink"/>
                </a:solidFill>
                <a:hlinkClick r:id="rId4"/>
              </a:rPr>
              <a:t>Scattershot adoption</a:t>
            </a:r>
            <a:r>
              <a:rPr lang="en">
                <a:solidFill>
                  <a:schemeClr val="dk1"/>
                </a:solidFill>
              </a:rPr>
              <a:t> - multiple application development teams attempt to adopt the microservice architecture without any coordination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u="sng">
                <a:solidFill>
                  <a:schemeClr val="hlink"/>
                </a:solidFill>
                <a:hlinkClick r:id="rId5"/>
              </a:rPr>
              <a:t>Trying to fly before you can walk</a:t>
            </a:r>
            <a:r>
              <a:rPr lang="en">
                <a:solidFill>
                  <a:schemeClr val="dk1"/>
                </a:solidFill>
              </a:rPr>
              <a:t> - attempting to adopt the microservice architecture (an advanced technique) without (or not committing to) practicing basic software development techniques, such as clean code, good design, and automated testing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u="sng">
                <a:solidFill>
                  <a:schemeClr val="hlink"/>
                </a:solidFill>
                <a:hlinkClick r:id="rId6"/>
              </a:rPr>
              <a:t>Focussing on Technology</a:t>
            </a:r>
            <a:r>
              <a:rPr lang="en">
                <a:solidFill>
                  <a:schemeClr val="dk1"/>
                </a:solidFill>
              </a:rPr>
              <a:t> - focussing on technology aspects of microservices, most commonly the deployment infrastructure, and neglecting key issues, such as service decomposition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u="sng">
                <a:solidFill>
                  <a:schemeClr val="hlink"/>
                </a:solidFill>
                <a:hlinkClick r:id="rId7"/>
              </a:rPr>
              <a:t>More the merrier</a:t>
            </a:r>
            <a:r>
              <a:rPr lang="en">
                <a:solidFill>
                  <a:schemeClr val="dk1"/>
                </a:solidFill>
              </a:rPr>
              <a:t> - intentionally creating a very fine-grained microservice architecture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u="sng">
                <a:solidFill>
                  <a:schemeClr val="hlink"/>
                </a:solidFill>
                <a:hlinkClick r:id="rId8"/>
              </a:rPr>
              <a:t>Red Flag Law</a:t>
            </a:r>
            <a:r>
              <a:rPr lang="en">
                <a:solidFill>
                  <a:schemeClr val="dk1"/>
                </a:solidFill>
              </a:rPr>
              <a:t> - retaining the same development process and organization structure that were used when developing monolithic applications.</a:t>
            </a:r>
            <a:endParaRPr>
              <a:solidFill>
                <a:schemeClr val="dk1"/>
              </a:solidFill>
            </a:endParaRPr>
          </a:p>
          <a:p>
            <a:pPr indent="0" lvl="0" marL="0" rtl="0" algn="l">
              <a:spcBef>
                <a:spcPts val="1600"/>
              </a:spcBef>
              <a:spcAft>
                <a:spcPts val="0"/>
              </a:spcAft>
              <a:buNone/>
            </a:pPr>
            <a:r>
              <a:t/>
            </a:r>
            <a:endParaRPr>
              <a:solidFill>
                <a:schemeClr val="dk1"/>
              </a:solidFill>
            </a:endParaRPr>
          </a:p>
        </p:txBody>
      </p:sp>
      <p:sp>
        <p:nvSpPr>
          <p:cNvPr id="408" name="Google Shape;408;gd97d3c7589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d97d3c7589_0_1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600"/>
              </a:spcBef>
              <a:spcAft>
                <a:spcPts val="0"/>
              </a:spcAft>
              <a:buClr>
                <a:schemeClr val="dk1"/>
              </a:buClr>
              <a:buSzPts val="1100"/>
              <a:buChar char="●"/>
            </a:pPr>
            <a:r>
              <a:rPr lang="en" u="sng">
                <a:solidFill>
                  <a:schemeClr val="hlink"/>
                </a:solidFill>
                <a:hlinkClick r:id="rId2"/>
              </a:rPr>
              <a:t>Microservices are a magic pixie dust</a:t>
            </a:r>
            <a:r>
              <a:rPr lang="en">
                <a:solidFill>
                  <a:schemeClr val="dk1"/>
                </a:solidFill>
              </a:rPr>
              <a:t> - believing that a sprinkle of microservices will solve all of your development problems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u="sng">
                <a:solidFill>
                  <a:schemeClr val="hlink"/>
                </a:solidFill>
                <a:hlinkClick r:id="rId3"/>
              </a:rPr>
              <a:t>Microservices as the goal</a:t>
            </a:r>
            <a:r>
              <a:rPr lang="en">
                <a:solidFill>
                  <a:schemeClr val="dk1"/>
                </a:solidFill>
              </a:rPr>
              <a:t> - making the adoption of microservices the goal and measuring success in terms of the number of services written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u="sng">
                <a:solidFill>
                  <a:schemeClr val="hlink"/>
                </a:solidFill>
                <a:hlinkClick r:id="rId4"/>
              </a:rPr>
              <a:t>Scattershot adoption</a:t>
            </a:r>
            <a:r>
              <a:rPr lang="en">
                <a:solidFill>
                  <a:schemeClr val="dk1"/>
                </a:solidFill>
              </a:rPr>
              <a:t> - multiple application development teams attempt to adopt the microservice architecture without any coordination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u="sng">
                <a:solidFill>
                  <a:schemeClr val="hlink"/>
                </a:solidFill>
                <a:hlinkClick r:id="rId5"/>
              </a:rPr>
              <a:t>Trying to fly before you can walk</a:t>
            </a:r>
            <a:r>
              <a:rPr lang="en">
                <a:solidFill>
                  <a:schemeClr val="dk1"/>
                </a:solidFill>
              </a:rPr>
              <a:t> - attempting to adopt the microservice architecture (an advanced technique) without (or not committing to) practicing basic software development techniques, such as clean code, good design, and automated testing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u="sng">
                <a:solidFill>
                  <a:schemeClr val="hlink"/>
                </a:solidFill>
                <a:hlinkClick r:id="rId6"/>
              </a:rPr>
              <a:t>Focussing on Technology</a:t>
            </a:r>
            <a:r>
              <a:rPr lang="en">
                <a:solidFill>
                  <a:schemeClr val="dk1"/>
                </a:solidFill>
              </a:rPr>
              <a:t> - focussing on technology aspects of microservices, most commonly the deployment infrastructure, and neglecting key issues, such as service decomposition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u="sng">
                <a:solidFill>
                  <a:schemeClr val="hlink"/>
                </a:solidFill>
                <a:hlinkClick r:id="rId7"/>
              </a:rPr>
              <a:t>More the merrier</a:t>
            </a:r>
            <a:r>
              <a:rPr lang="en">
                <a:solidFill>
                  <a:schemeClr val="dk1"/>
                </a:solidFill>
              </a:rPr>
              <a:t> - intentionally creating a very fine-grained microservice architecture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u="sng">
                <a:solidFill>
                  <a:schemeClr val="hlink"/>
                </a:solidFill>
                <a:hlinkClick r:id="rId8"/>
              </a:rPr>
              <a:t>Red Flag Law</a:t>
            </a:r>
            <a:r>
              <a:rPr lang="en">
                <a:solidFill>
                  <a:schemeClr val="dk1"/>
                </a:solidFill>
              </a:rPr>
              <a:t> - retaining the same development process and organization structure that were used when developing monolithic applications.</a:t>
            </a:r>
            <a:endParaRPr>
              <a:solidFill>
                <a:schemeClr val="dk1"/>
              </a:solidFill>
            </a:endParaRPr>
          </a:p>
          <a:p>
            <a:pPr indent="0" lvl="0" marL="0" rtl="0" algn="l">
              <a:spcBef>
                <a:spcPts val="1600"/>
              </a:spcBef>
              <a:spcAft>
                <a:spcPts val="0"/>
              </a:spcAft>
              <a:buNone/>
            </a:pPr>
            <a:r>
              <a:t/>
            </a:r>
            <a:endParaRPr>
              <a:solidFill>
                <a:schemeClr val="dk1"/>
              </a:solidFill>
            </a:endParaRPr>
          </a:p>
        </p:txBody>
      </p:sp>
      <p:sp>
        <p:nvSpPr>
          <p:cNvPr id="417" name="Google Shape;417;gd97d3c7589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3fa6069fb_0_2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d3fa6069fb_0_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d3fa6069fb_0_2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d3fa6069fb_0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d3fa6069fb_0_2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Stop what you're doing and text ten of your colleagues. Ask them to define the term "Cloud Native". Good chance you'll get ten different answers.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Cloud native is all about changing the way you think about constructing critical business systems.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Cloud-native systems are designed to embrace rapid change, large scale, and resilience.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Cloud Native Computing Foundation provides an official definition: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Cloud-native technologies empower organizations to build and run scalable applications in modern, dynamic environments such as public, private, and hybrid clouds. Containers, service meshes, microservices, immutable infrastructure, and declarative APIs exemplify this approach.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These techniques enable loosely coupled systems that are resilient, manageable, and observable. Combined with robust automation, they allow engineers to make high-impact changes frequently and predictably with minimal toil.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Applications have become increasingly complex with users demanding more and more. Users expect rapid responsiveness, innovative features, and zero downtime. Performance problems, recurring errors, and the inability to move fast are no longer acceptable. They'll easily move to your competitor.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Cloud native is about speed and agility. Business systems are evolving from enabling business capabilities to being weapons of strategic transformation that accelerate business velocity and growth. It's imperative to get ideas to market immediately.</a:t>
            </a:r>
            <a:endParaRPr>
              <a:solidFill>
                <a:schemeClr val="dk1"/>
              </a:solidFill>
            </a:endParaRPr>
          </a:p>
        </p:txBody>
      </p:sp>
      <p:sp>
        <p:nvSpPr>
          <p:cNvPr id="438" name="Google Shape;438;gd3fa6069fb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d3fa6069fb_0_2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Clr>
                <a:schemeClr val="dk1"/>
              </a:buClr>
              <a:buSzPts val="1100"/>
              <a:buFont typeface="Arial"/>
              <a:buNone/>
            </a:pPr>
            <a:r>
              <a:rPr lang="en">
                <a:solidFill>
                  <a:schemeClr val="dk1"/>
                </a:solidFill>
              </a:rPr>
              <a:t>The cloud-native concept was first put forward by Matt Stine at Pivotal in 2013. In 2015 when cloud-native was just becoming popular, Matt Stine defined several characteristics of cloud-native architectures in the book Migrating to Cloud-Native Application Architectures: 12-factor applications, microservices, self-service agile infrastructure, API-based collaboration, and anti-fragility. At an InfoQ interview in 2017, Matt Stine made some changes and indicated six characteristics of cloud-native architectures: modularity, observability, deployability, testability, replaceability, and handleability. The latest description about cloud-native architectures on the official Pivotal website shows four key characteristics: DevOps, continuous delivery, microservices, and containers.</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In 2015, the Cloud Native Computing Foundation (CNCF) was founded. CNCF originally defined four characteristics of cloud-native architectures: containerized encapsulation, automated management, and microservices. In 2018, CNCF updated the definition of cloud-native architectures with two new features: service meshes and declarative APIs.</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As we can see, different individuals and organizations have different definitions for cloud-native architectures, and even the same individual or organization has different definitions for cloud-native architectures at different points in time. This complexity makes it hard for me to clearly understand cloud-native architectures. After a while, I came up with a simple solution: to choose only one definition that is easy to remember and understand (in my case, DevOps, continuous delivery, microservices, and containers).</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In a word, cloud-native applications are required to meet the following: Implement containerization by using open-source stacks like K8s and Docker, improve flexibility and maintainability based on microservices architectures, adopt agile methods, allow DevOps to support continuous iteration and automated O&amp;M, and implement elastic scaling, dynamic scheduling, and efficient resource usage optimization by using cloud platform facilities.</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Cloud-native supports simple and fast application building, easy deployment, and allows applications to be scaled as needed. Cloud-native architectures bring many advantages over traditional web frameworks and IT models and have almost no disadvantages. Cloud-native architectures are a powerful secret weapon in this industry.</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449" name="Google Shape;449;gd3fa6069fb_0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d3fa6069fb_0_3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458" name="Google Shape;458;gd3fa6069fb_0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d3fa6069fb_0_3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The problem was that most people simply had no idea how to build applications in a way that was “cloud friendly.” As I will discuss throughout this book, cloud-friendly applications don’t just run in the cloud; they embrace elastic scalability, ephemeral filesystems, statelessness, and treating everything as a service. Applications built this way can scale and deploy rapidly, allowing their development teams to add new features and react quickly to market changes.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Many of the cloud anti-patterns still being made today will be discussed throughout this book. Early adopters didn’t know what you could and could not do with clouds, nor did they know the design and architecture considerations that went into building an application destined for the cloud. This was a new breed of application, one for which few people had a frame of reference.</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To solve this problem (and to increase their own platform adoption), a group of people within Heroku developed the 12 Factors in 2012. This is essentially a manifesto describing the rules and guidelines that needed to be followed to build a cloud native application. The goal of these 12 factors was to teach developers how to build cloud-ready applications that had declarative formats for automation and setup, had a clean contract with the underlying operating system, and were dynamically scalable.</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These 12 factors were used as guidelines to help steer development of new applications, as well as to create a scorecard with which to measure existing applications and their suitability for the cloud:</a:t>
            </a:r>
            <a:endParaRPr>
              <a:solidFill>
                <a:schemeClr val="dk1"/>
              </a:solidFill>
            </a:endParaRPr>
          </a:p>
          <a:p>
            <a:pPr indent="-298450" lvl="0" marL="457200" rtl="0" algn="l">
              <a:lnSpc>
                <a:spcPct val="115000"/>
              </a:lnSpc>
              <a:spcBef>
                <a:spcPts val="2200"/>
              </a:spcBef>
              <a:spcAft>
                <a:spcPts val="0"/>
              </a:spcAft>
              <a:buClr>
                <a:schemeClr val="dk1"/>
              </a:buClr>
              <a:buSzPts val="1100"/>
              <a:buAutoNum type="arabicPeriod"/>
            </a:pPr>
            <a:r>
              <a:rPr b="1" lang="en">
                <a:solidFill>
                  <a:schemeClr val="dk1"/>
                </a:solidFill>
              </a:rPr>
              <a:t>Codebase:</a:t>
            </a:r>
            <a:r>
              <a:rPr lang="en">
                <a:solidFill>
                  <a:schemeClr val="dk1"/>
                </a:solidFill>
              </a:rPr>
              <a:t> One codebase tracked in revision control, many deploys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Dependencies:</a:t>
            </a:r>
            <a:r>
              <a:rPr lang="en">
                <a:solidFill>
                  <a:schemeClr val="dk1"/>
                </a:solidFill>
              </a:rPr>
              <a:t> Explicitly declare and isolate dependencies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Configuration:</a:t>
            </a:r>
            <a:r>
              <a:rPr lang="en">
                <a:solidFill>
                  <a:schemeClr val="dk1"/>
                </a:solidFill>
              </a:rPr>
              <a:t> Store configuration in the environment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Backing Services:</a:t>
            </a:r>
            <a:r>
              <a:rPr lang="en">
                <a:solidFill>
                  <a:schemeClr val="dk1"/>
                </a:solidFill>
              </a:rPr>
              <a:t> Treat backing services as attached resources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Build, release, run:</a:t>
            </a:r>
            <a:r>
              <a:rPr lang="en">
                <a:solidFill>
                  <a:schemeClr val="dk1"/>
                </a:solidFill>
              </a:rPr>
              <a:t> Strictly separate build and run stages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Processes:</a:t>
            </a:r>
            <a:r>
              <a:rPr lang="en">
                <a:solidFill>
                  <a:schemeClr val="dk1"/>
                </a:solidFill>
              </a:rPr>
              <a:t> Execute the app as one or more stateless processes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Port binding:</a:t>
            </a:r>
            <a:r>
              <a:rPr lang="en">
                <a:solidFill>
                  <a:schemeClr val="dk1"/>
                </a:solidFill>
              </a:rPr>
              <a:t> Export services via port binding</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Concurrency:</a:t>
            </a:r>
            <a:r>
              <a:rPr lang="en">
                <a:solidFill>
                  <a:schemeClr val="dk1"/>
                </a:solidFill>
              </a:rPr>
              <a:t> Scale out via the process model</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Disposability:</a:t>
            </a:r>
            <a:r>
              <a:rPr lang="en">
                <a:solidFill>
                  <a:schemeClr val="dk1"/>
                </a:solidFill>
              </a:rPr>
              <a:t> Maximize robustness with fast startup and graceful shutdown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Dev/prod parity:</a:t>
            </a:r>
            <a:r>
              <a:rPr lang="en">
                <a:solidFill>
                  <a:schemeClr val="dk1"/>
                </a:solidFill>
              </a:rPr>
              <a:t> Keep development, staging, and production as similar as possible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Logs:</a:t>
            </a:r>
            <a:r>
              <a:rPr lang="en">
                <a:solidFill>
                  <a:schemeClr val="dk1"/>
                </a:solidFill>
              </a:rPr>
              <a:t> Treat logs as event streams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Admin processes:</a:t>
            </a:r>
            <a:r>
              <a:rPr lang="en">
                <a:solidFill>
                  <a:schemeClr val="dk1"/>
                </a:solidFill>
              </a:rPr>
              <a:t> Run admin/management tasks as one-off processes</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467" name="Google Shape;467;gd3fa6069fb_0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d3fa6069fb_0_3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twelve-factor app is always tracked in a version control system, such as Git, Mercurial, or Subversion. A copy of the revision tracking database is known as a code repository, often shortened to code repo or just repo.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 codebase is any single repo (in a centralized revision control system like Subversion), or any set of repos who share a root commit (in a decentralized revision control system like Git).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One codebase maps to many deploys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There is always a one-to-one correlation between the codebase and the app: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If there are multiple codebases, it’s not an app – it’s a distributed system. Each component in a distributed system is an app, and each can individually comply with twelve-factor.</a:t>
            </a:r>
            <a:endParaRPr/>
          </a:p>
          <a:p>
            <a:pPr indent="0" lvl="0" marL="0" rtl="0" algn="l">
              <a:spcBef>
                <a:spcPts val="0"/>
              </a:spcBef>
              <a:spcAft>
                <a:spcPts val="0"/>
              </a:spcAft>
              <a:buClr>
                <a:schemeClr val="dk1"/>
              </a:buClr>
              <a:buSzPts val="1100"/>
              <a:buFont typeface="Arial"/>
              <a:buNone/>
            </a:pPr>
            <a:r>
              <a:rPr lang="en"/>
              <a:t>	Multiple apps sharing the same code is a violation of twelve-factor. The solution here is to factor shared code into libraries which can be included through the dependency manager.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There is only one codebase per app, but there will be many deploys of the app. A deploy is a running instance of the app. This is typically a production site, and one or more staging sites. Additionally, every developer has a copy of the app running in their local development environment, each of which also qualifies as a deploy.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The codebase is the same across all deploys, although different versions may be active in each deploy. For example, a developer has some commits not yet deployed to staging; staging has some commits not yet deployed to production. But they all share the same codebase, thus making them identifiable as different deploys of the same app.</a:t>
            </a:r>
            <a:endParaRPr/>
          </a:p>
        </p:txBody>
      </p:sp>
      <p:sp>
        <p:nvSpPr>
          <p:cNvPr id="476" name="Google Shape;476;gd3fa6069fb_0_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d3fa6069fb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d3fa6069fb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d3fa6069fb_0_5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Explicitly declare and isolate dependencies</a:t>
            </a:r>
            <a:endParaRPr b="1" sz="1300">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Most programming languages offer a packaging system for distributing support libraries, such as</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CPAN</a:t>
            </a:r>
            <a:r>
              <a:rPr lang="en">
                <a:solidFill>
                  <a:schemeClr val="dk1"/>
                </a:solidFill>
              </a:rPr>
              <a:t> for Perl or</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Rubygems</a:t>
            </a:r>
            <a:r>
              <a:rPr lang="en">
                <a:solidFill>
                  <a:schemeClr val="dk1"/>
                </a:solidFill>
              </a:rPr>
              <a:t> for Ruby. Libraries installed through a packaging system can be installed system-wide (known as “site packages”) or scoped into the directory containing the app (known as “vendoring” or “bundling”).</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b="1" lang="en">
                <a:solidFill>
                  <a:schemeClr val="dk1"/>
                </a:solidFill>
              </a:rPr>
              <a:t>A twelve-factor app never relies on implicit existence of system-wide packages.</a:t>
            </a:r>
            <a:r>
              <a:rPr lang="en">
                <a:solidFill>
                  <a:schemeClr val="dk1"/>
                </a:solidFill>
              </a:rPr>
              <a:t> It declares all dependencies, completely and exactly, via a </a:t>
            </a:r>
            <a:r>
              <a:rPr i="1" lang="en">
                <a:solidFill>
                  <a:schemeClr val="dk1"/>
                </a:solidFill>
              </a:rPr>
              <a:t>dependency declaration</a:t>
            </a:r>
            <a:r>
              <a:rPr lang="en">
                <a:solidFill>
                  <a:schemeClr val="dk1"/>
                </a:solidFill>
              </a:rPr>
              <a:t> manifest. Furthermore, it uses a </a:t>
            </a:r>
            <a:r>
              <a:rPr i="1" lang="en">
                <a:solidFill>
                  <a:schemeClr val="dk1"/>
                </a:solidFill>
              </a:rPr>
              <a:t>dependency isolation</a:t>
            </a:r>
            <a:r>
              <a:rPr lang="en">
                <a:solidFill>
                  <a:schemeClr val="dk1"/>
                </a:solidFill>
              </a:rPr>
              <a:t> tool during execution to ensure that no implicit dependencies “leak in” from the surrounding system. The full and explicit dependency specification is applied uniformly to both production and development.</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For example,</a:t>
            </a:r>
            <a:r>
              <a:rPr lang="en">
                <a:solidFill>
                  <a:schemeClr val="dk1"/>
                </a:solidFill>
                <a:uFill>
                  <a:noFill/>
                </a:uFill>
                <a:hlinkClick r:id="rId6">
                  <a:extLst>
                    <a:ext uri="{A12FA001-AC4F-418D-AE19-62706E023703}">
                      <ahyp:hlinkClr val="tx"/>
                    </a:ext>
                  </a:extLst>
                </a:hlinkClick>
              </a:rPr>
              <a:t> </a:t>
            </a:r>
            <a:r>
              <a:rPr lang="en" u="sng">
                <a:solidFill>
                  <a:schemeClr val="hlink"/>
                </a:solidFill>
                <a:hlinkClick r:id="rId7"/>
              </a:rPr>
              <a:t>Bundler</a:t>
            </a:r>
            <a:r>
              <a:rPr lang="en">
                <a:solidFill>
                  <a:schemeClr val="dk1"/>
                </a:solidFill>
              </a:rPr>
              <a:t> for Ruby offers the Gemfile manifest format for dependency declaration and bundle exec for dependency isolation. In Python there are two separate tools for these steps –</a:t>
            </a:r>
            <a:r>
              <a:rPr lang="en">
                <a:solidFill>
                  <a:schemeClr val="dk1"/>
                </a:solidFill>
                <a:uFill>
                  <a:noFill/>
                </a:uFill>
                <a:hlinkClick r:id="rId8">
                  <a:extLst>
                    <a:ext uri="{A12FA001-AC4F-418D-AE19-62706E023703}">
                      <ahyp:hlinkClr val="tx"/>
                    </a:ext>
                  </a:extLst>
                </a:hlinkClick>
              </a:rPr>
              <a:t> </a:t>
            </a:r>
            <a:r>
              <a:rPr lang="en" u="sng">
                <a:solidFill>
                  <a:schemeClr val="hlink"/>
                </a:solidFill>
                <a:hlinkClick r:id="rId9"/>
              </a:rPr>
              <a:t>Pip</a:t>
            </a:r>
            <a:r>
              <a:rPr lang="en">
                <a:solidFill>
                  <a:schemeClr val="dk1"/>
                </a:solidFill>
              </a:rPr>
              <a:t> is used for declaration and</a:t>
            </a:r>
            <a:r>
              <a:rPr lang="en">
                <a:solidFill>
                  <a:schemeClr val="dk1"/>
                </a:solidFill>
                <a:uFill>
                  <a:noFill/>
                </a:uFill>
                <a:hlinkClick r:id="rId10">
                  <a:extLst>
                    <a:ext uri="{A12FA001-AC4F-418D-AE19-62706E023703}">
                      <ahyp:hlinkClr val="tx"/>
                    </a:ext>
                  </a:extLst>
                </a:hlinkClick>
              </a:rPr>
              <a:t> </a:t>
            </a:r>
            <a:r>
              <a:rPr lang="en" u="sng">
                <a:solidFill>
                  <a:schemeClr val="hlink"/>
                </a:solidFill>
                <a:hlinkClick r:id="rId11"/>
              </a:rPr>
              <a:t>Virtualenv</a:t>
            </a:r>
            <a:r>
              <a:rPr lang="en">
                <a:solidFill>
                  <a:schemeClr val="dk1"/>
                </a:solidFill>
              </a:rPr>
              <a:t> for isolation. Even C has</a:t>
            </a:r>
            <a:r>
              <a:rPr lang="en">
                <a:solidFill>
                  <a:schemeClr val="dk1"/>
                </a:solidFill>
                <a:uFill>
                  <a:noFill/>
                </a:uFill>
                <a:hlinkClick r:id="rId12">
                  <a:extLst>
                    <a:ext uri="{A12FA001-AC4F-418D-AE19-62706E023703}">
                      <ahyp:hlinkClr val="tx"/>
                    </a:ext>
                  </a:extLst>
                </a:hlinkClick>
              </a:rPr>
              <a:t> </a:t>
            </a:r>
            <a:r>
              <a:rPr lang="en" u="sng">
                <a:solidFill>
                  <a:schemeClr val="hlink"/>
                </a:solidFill>
                <a:hlinkClick r:id="rId13"/>
              </a:rPr>
              <a:t>Autoconf</a:t>
            </a:r>
            <a:r>
              <a:rPr lang="en">
                <a:solidFill>
                  <a:schemeClr val="dk1"/>
                </a:solidFill>
              </a:rPr>
              <a:t> for dependency declaration, and static linking can provide dependency isolation. No matter what the toolchain, dependency declaration and isolation must always be used together – only one or the other is not sufficient to satisfy twelve-factor.</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One benefit of explicit dependency declaration is that it simplifies setup for developers new to the app. The new developer can check out the app’s codebase onto their development machine, requiring only the language runtime and dependency manager installed as prerequisites. They will be able to set up everything needed to run the app’s code with a deterministic </a:t>
            </a:r>
            <a:r>
              <a:rPr i="1" lang="en">
                <a:solidFill>
                  <a:schemeClr val="dk1"/>
                </a:solidFill>
              </a:rPr>
              <a:t>build command</a:t>
            </a:r>
            <a:r>
              <a:rPr lang="en">
                <a:solidFill>
                  <a:schemeClr val="dk1"/>
                </a:solidFill>
              </a:rPr>
              <a:t>. For example, the build command for Ruby/Bundler is bundle install, while for Clojure/</a:t>
            </a:r>
            <a:r>
              <a:rPr lang="en" u="sng">
                <a:solidFill>
                  <a:schemeClr val="hlink"/>
                </a:solidFill>
                <a:hlinkClick r:id="rId14"/>
              </a:rPr>
              <a:t>Leiningen</a:t>
            </a:r>
            <a:r>
              <a:rPr lang="en">
                <a:solidFill>
                  <a:schemeClr val="dk1"/>
                </a:solidFill>
              </a:rPr>
              <a:t> it is lein deps.</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Twelve-factor apps also do not rely on the implicit existence of any system tools. Examples include shelling out to ImageMagick or curl. While these tools may exist on many or even most systems, there is no guarantee that they will exist on all systems where the app may run in the future, or whether the version found on a future system will be compatible with the app. If the app needs to shell out to a system tool, that tool should be vendored into the app.</a:t>
            </a:r>
            <a:endParaRPr>
              <a:solidFill>
                <a:schemeClr val="dk1"/>
              </a:solidFill>
            </a:endParaRPr>
          </a:p>
          <a:p>
            <a:pPr indent="0" lvl="0" marL="0" rtl="0" algn="l">
              <a:spcBef>
                <a:spcPts val="2200"/>
              </a:spcBef>
              <a:spcAft>
                <a:spcPts val="0"/>
              </a:spcAft>
              <a:buNone/>
            </a:pPr>
            <a:r>
              <a:t/>
            </a:r>
            <a:endParaRPr/>
          </a:p>
        </p:txBody>
      </p:sp>
      <p:sp>
        <p:nvSpPr>
          <p:cNvPr id="493" name="Google Shape;493;gd3fa6069fb_0_5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3fa6069fb_0_5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An app’s </a:t>
            </a:r>
            <a:r>
              <a:rPr i="1" lang="en">
                <a:solidFill>
                  <a:schemeClr val="dk1"/>
                </a:solidFill>
              </a:rPr>
              <a:t>config</a:t>
            </a:r>
            <a:r>
              <a:rPr lang="en">
                <a:solidFill>
                  <a:schemeClr val="dk1"/>
                </a:solidFill>
              </a:rPr>
              <a:t> is everything that is likely to vary between</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deploys</a:t>
            </a:r>
            <a:r>
              <a:rPr lang="en">
                <a:solidFill>
                  <a:schemeClr val="dk1"/>
                </a:solidFill>
              </a:rPr>
              <a:t> (staging, production, developer environments, etc). This includes: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Resource handles to the database, Memcached, and other</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backing services</a:t>
            </a:r>
            <a:endParaRPr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Credentials to external services such as Amazon S3 or Twitter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Per-deploy values such as the canonical hostname for the deploy</a:t>
            </a:r>
            <a:endParaRPr>
              <a:solidFill>
                <a:schemeClr val="dk1"/>
              </a:solidFill>
            </a:endParaRPr>
          </a:p>
          <a:p>
            <a:pPr indent="0" lvl="0" marL="0" rtl="0" algn="l">
              <a:lnSpc>
                <a:spcPct val="115000"/>
              </a:lnSpc>
              <a:spcBef>
                <a:spcPts val="2200"/>
              </a:spcBef>
              <a:spcAft>
                <a:spcPts val="0"/>
              </a:spcAft>
              <a:buNone/>
            </a:pPr>
            <a:r>
              <a:rPr lang="en">
                <a:solidFill>
                  <a:schemeClr val="dk1"/>
                </a:solidFill>
              </a:rPr>
              <a:t>Apps sometimes store config as constants in the code. This is a violation of twelve-factor, which requires </a:t>
            </a:r>
            <a:r>
              <a:rPr b="1" lang="en">
                <a:solidFill>
                  <a:schemeClr val="dk1"/>
                </a:solidFill>
              </a:rPr>
              <a:t>strict separation of config from code</a:t>
            </a:r>
            <a:r>
              <a:rPr lang="en">
                <a:solidFill>
                  <a:schemeClr val="dk1"/>
                </a:solidFill>
              </a:rPr>
              <a:t>. Config varies substantially across deploys, code does not.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A litmus test for whether an app has all config correctly factored out of the code is whether the codebase could be made open source at any moment, without compromising any credentials.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Note that this definition of “config” does </a:t>
            </a:r>
            <a:r>
              <a:rPr b="1" lang="en">
                <a:solidFill>
                  <a:schemeClr val="dk1"/>
                </a:solidFill>
              </a:rPr>
              <a:t>not</a:t>
            </a:r>
            <a:r>
              <a:rPr lang="en">
                <a:solidFill>
                  <a:schemeClr val="dk1"/>
                </a:solidFill>
              </a:rPr>
              <a:t> include internal application config, such as config/routes.rb in Rails, or how</a:t>
            </a:r>
            <a:r>
              <a:rPr lang="en">
                <a:solidFill>
                  <a:schemeClr val="dk1"/>
                </a:solidFill>
                <a:uFill>
                  <a:noFill/>
                </a:uFill>
                <a:hlinkClick r:id="rId6">
                  <a:extLst>
                    <a:ext uri="{A12FA001-AC4F-418D-AE19-62706E023703}">
                      <ahyp:hlinkClr val="tx"/>
                    </a:ext>
                  </a:extLst>
                </a:hlinkClick>
              </a:rPr>
              <a:t> </a:t>
            </a:r>
            <a:r>
              <a:rPr lang="en" u="sng">
                <a:solidFill>
                  <a:schemeClr val="hlink"/>
                </a:solidFill>
                <a:hlinkClick r:id="rId7"/>
              </a:rPr>
              <a:t>code modules are connected</a:t>
            </a:r>
            <a:r>
              <a:rPr lang="en">
                <a:solidFill>
                  <a:schemeClr val="dk1"/>
                </a:solidFill>
              </a:rPr>
              <a:t> in</a:t>
            </a:r>
            <a:r>
              <a:rPr lang="en">
                <a:solidFill>
                  <a:schemeClr val="dk1"/>
                </a:solidFill>
                <a:uFill>
                  <a:noFill/>
                </a:uFill>
                <a:hlinkClick r:id="rId8">
                  <a:extLst>
                    <a:ext uri="{A12FA001-AC4F-418D-AE19-62706E023703}">
                      <ahyp:hlinkClr val="tx"/>
                    </a:ext>
                  </a:extLst>
                </a:hlinkClick>
              </a:rPr>
              <a:t> </a:t>
            </a:r>
            <a:r>
              <a:rPr lang="en" u="sng">
                <a:solidFill>
                  <a:schemeClr val="hlink"/>
                </a:solidFill>
                <a:hlinkClick r:id="rId9"/>
              </a:rPr>
              <a:t>Spring</a:t>
            </a:r>
            <a:r>
              <a:rPr lang="en">
                <a:solidFill>
                  <a:schemeClr val="dk1"/>
                </a:solidFill>
              </a:rPr>
              <a:t>. This type of config does not vary between deploys, and so is best done in the code.</a:t>
            </a:r>
            <a:endParaRPr>
              <a:solidFill>
                <a:schemeClr val="dk1"/>
              </a:solidFill>
            </a:endParaRPr>
          </a:p>
          <a:p>
            <a:pPr indent="0" lvl="0" marL="0" rtl="0" algn="l">
              <a:lnSpc>
                <a:spcPct val="115000"/>
              </a:lnSpc>
              <a:spcBef>
                <a:spcPts val="2200"/>
              </a:spcBef>
              <a:spcAft>
                <a:spcPts val="0"/>
              </a:spcAft>
              <a:buNone/>
            </a:pPr>
            <a:r>
              <a:rPr lang="en">
                <a:solidFill>
                  <a:schemeClr val="dk1"/>
                </a:solidFill>
              </a:rPr>
              <a:t>Another approach to config is the use of config files which are not checked into revision control, such as config/database.yml in Rails. This is a huge improvement over using constants which are checked into the code repo, but still has weaknesses: it’s easy to mistakenly check in a config file to the repo; there is a tendency for config files to be scattered about in different places and different formats, making it hard to see and manage all the config in one place. Further, these formats tend to be language- or framework-specific.</a:t>
            </a:r>
            <a:endParaRPr>
              <a:solidFill>
                <a:schemeClr val="dk1"/>
              </a:solidFill>
            </a:endParaRPr>
          </a:p>
          <a:p>
            <a:pPr indent="0" lvl="0" marL="0" rtl="0" algn="l">
              <a:lnSpc>
                <a:spcPct val="115000"/>
              </a:lnSpc>
              <a:spcBef>
                <a:spcPts val="2200"/>
              </a:spcBef>
              <a:spcAft>
                <a:spcPts val="0"/>
              </a:spcAft>
              <a:buNone/>
            </a:pPr>
            <a:r>
              <a:rPr b="1" lang="en">
                <a:solidFill>
                  <a:schemeClr val="dk1"/>
                </a:solidFill>
              </a:rPr>
              <a:t>The twelve-factor app stores config in </a:t>
            </a:r>
            <a:r>
              <a:rPr b="1" i="1" lang="en">
                <a:solidFill>
                  <a:schemeClr val="dk1"/>
                </a:solidFill>
              </a:rPr>
              <a:t>environment variables</a:t>
            </a:r>
            <a:r>
              <a:rPr lang="en">
                <a:solidFill>
                  <a:schemeClr val="dk1"/>
                </a:solidFill>
              </a:rPr>
              <a:t> (often shortened to </a:t>
            </a:r>
            <a:r>
              <a:rPr i="1" lang="en">
                <a:solidFill>
                  <a:schemeClr val="dk1"/>
                </a:solidFill>
              </a:rPr>
              <a:t>env vars</a:t>
            </a:r>
            <a:r>
              <a:rPr lang="en">
                <a:solidFill>
                  <a:schemeClr val="dk1"/>
                </a:solidFill>
              </a:rPr>
              <a:t> or </a:t>
            </a:r>
            <a:r>
              <a:rPr i="1" lang="en">
                <a:solidFill>
                  <a:schemeClr val="dk1"/>
                </a:solidFill>
              </a:rPr>
              <a:t>env</a:t>
            </a:r>
            <a:r>
              <a:rPr lang="en">
                <a:solidFill>
                  <a:schemeClr val="dk1"/>
                </a:solidFill>
              </a:rPr>
              <a:t>). Env vars are easy to change between deploys without changing any code; unlike config files, there is little chance of them being checked into the code repo accidentally; and unlike custom config files, or other config mechanisms such as Java System Properties, they are a language- and OS-agnostic standard.</a:t>
            </a:r>
            <a:endParaRPr>
              <a:solidFill>
                <a:schemeClr val="dk1"/>
              </a:solidFill>
            </a:endParaRPr>
          </a:p>
          <a:p>
            <a:pPr indent="0" lvl="0" marL="0" rtl="0" algn="l">
              <a:lnSpc>
                <a:spcPct val="115000"/>
              </a:lnSpc>
              <a:spcBef>
                <a:spcPts val="2200"/>
              </a:spcBef>
              <a:spcAft>
                <a:spcPts val="0"/>
              </a:spcAft>
              <a:buNone/>
            </a:pPr>
            <a:r>
              <a:rPr lang="en">
                <a:solidFill>
                  <a:schemeClr val="dk1"/>
                </a:solidFill>
              </a:rPr>
              <a:t>Another aspect of config management is grouping. Sometimes apps batch config into named groups (often called “environments”) named after specific deploys, such as the development, test, and production environments in Rails. This method does not scale cleanly: as more deploys of the app are created, new environment names are necessary, such as staging or qa. As the project grows further, developers may add their own special environments like joes-staging, resulting in a combinatorial explosion of config which makes managing deploys of the app very brittle.</a:t>
            </a:r>
            <a:endParaRPr>
              <a:solidFill>
                <a:schemeClr val="dk1"/>
              </a:solidFill>
            </a:endParaRPr>
          </a:p>
          <a:p>
            <a:pPr indent="0" lvl="0" marL="0" rtl="0" algn="l">
              <a:lnSpc>
                <a:spcPct val="115000"/>
              </a:lnSpc>
              <a:spcBef>
                <a:spcPts val="2200"/>
              </a:spcBef>
              <a:spcAft>
                <a:spcPts val="0"/>
              </a:spcAft>
              <a:buNone/>
            </a:pPr>
            <a:r>
              <a:rPr lang="en">
                <a:solidFill>
                  <a:schemeClr val="dk1"/>
                </a:solidFill>
              </a:rPr>
              <a:t>In a twelve-factor app, env vars are granular controls, each fully orthogonal to other env vars. They are never grouped together as “environments”, but instead are independently managed for each deploy. This is a model that scales up smoothly as the app naturally expands into more deploys over its lifetime.</a:t>
            </a:r>
            <a:endParaRPr>
              <a:solidFill>
                <a:schemeClr val="dk1"/>
              </a:solidFill>
            </a:endParaRPr>
          </a:p>
          <a:p>
            <a:pPr indent="0" lvl="0" marL="0" rtl="0" algn="l">
              <a:spcBef>
                <a:spcPts val="2200"/>
              </a:spcBef>
              <a:spcAft>
                <a:spcPts val="0"/>
              </a:spcAft>
              <a:buNone/>
            </a:pPr>
            <a:r>
              <a:t/>
            </a:r>
            <a:endParaRPr b="1" sz="1300">
              <a:solidFill>
                <a:schemeClr val="dk1"/>
              </a:solidFill>
            </a:endParaRPr>
          </a:p>
        </p:txBody>
      </p:sp>
      <p:sp>
        <p:nvSpPr>
          <p:cNvPr id="508" name="Google Shape;508;gd3fa6069fb_0_5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d3fa6069fb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d3fa6069fb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3c722b820_2_10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The monolithic architecture</a:t>
            </a:r>
            <a:r>
              <a:rPr lang="en">
                <a:solidFill>
                  <a:schemeClr val="dk1"/>
                </a:solidFill>
              </a:rPr>
              <a:t> is considered to be a traditional way of building applications. A monolithic application is built as a single and indivisible unit. Usually, such a solution comprises a client-side user interface, a server side-application, and a database. It is unified and all the functions are managed and served in one place.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Normally, monolithic applications have one large code base and lack modularity. If developers want to update or change something, they access the same code base. So, they make changes in the whole stack at once.</a:t>
            </a:r>
            <a:endParaRPr>
              <a:solidFill>
                <a:schemeClr val="dk1"/>
              </a:solidFill>
            </a:endParaRPr>
          </a:p>
          <a:p>
            <a:pPr indent="0" lvl="0" marL="0" rtl="0" algn="l">
              <a:spcBef>
                <a:spcPts val="1200"/>
              </a:spcBef>
              <a:spcAft>
                <a:spcPts val="0"/>
              </a:spcAft>
              <a:buNone/>
            </a:pPr>
            <a:r>
              <a:rPr lang="en"/>
              <a:t>Unfortunately, this simple approach has a huge limitation. Successful applications have</a:t>
            </a:r>
            <a:endParaRPr/>
          </a:p>
          <a:p>
            <a:pPr indent="0" lvl="0" marL="0" rtl="0" algn="l">
              <a:spcBef>
                <a:spcPts val="0"/>
              </a:spcBef>
              <a:spcAft>
                <a:spcPts val="0"/>
              </a:spcAft>
              <a:buNone/>
            </a:pPr>
            <a:r>
              <a:rPr lang="en"/>
              <a:t>a habit of growing over time and eventually becoming huge. During each sprint, your</a:t>
            </a:r>
            <a:endParaRPr/>
          </a:p>
          <a:p>
            <a:pPr indent="0" lvl="0" marL="0" rtl="0" algn="l">
              <a:spcBef>
                <a:spcPts val="0"/>
              </a:spcBef>
              <a:spcAft>
                <a:spcPts val="0"/>
              </a:spcAft>
              <a:buNone/>
            </a:pPr>
            <a:r>
              <a:rPr lang="en"/>
              <a:t>development team implements a few more user stories, which, of course, means adding</a:t>
            </a:r>
            <a:endParaRPr/>
          </a:p>
          <a:p>
            <a:pPr indent="0" lvl="0" marL="0" rtl="0" algn="l">
              <a:spcBef>
                <a:spcPts val="0"/>
              </a:spcBef>
              <a:spcAft>
                <a:spcPts val="0"/>
              </a:spcAft>
              <a:buNone/>
            </a:pPr>
            <a:r>
              <a:rPr lang="en"/>
              <a:t>many lines of code. After a few years, your small, simple application will have grown into</a:t>
            </a:r>
            <a:endParaRPr/>
          </a:p>
          <a:p>
            <a:pPr indent="0" lvl="0" marL="0" rtl="0" algn="l">
              <a:spcBef>
                <a:spcPts val="0"/>
              </a:spcBef>
              <a:spcAft>
                <a:spcPts val="0"/>
              </a:spcAft>
              <a:buNone/>
            </a:pPr>
            <a:r>
              <a:rPr lang="en"/>
              <a:t>a monstrous monolith. To give an extreme example, I recently spoke to a developer who</a:t>
            </a:r>
            <a:endParaRPr/>
          </a:p>
          <a:p>
            <a:pPr indent="0" lvl="0" marL="0" rtl="0" algn="l">
              <a:spcBef>
                <a:spcPts val="0"/>
              </a:spcBef>
              <a:spcAft>
                <a:spcPts val="0"/>
              </a:spcAft>
              <a:buNone/>
            </a:pPr>
            <a:r>
              <a:rPr lang="en"/>
              <a:t>was writing a tool to analyze the dependencies between the thousands of JARs in their</a:t>
            </a:r>
            <a:endParaRPr/>
          </a:p>
          <a:p>
            <a:pPr indent="0" lvl="0" marL="0" rtl="0" algn="l">
              <a:spcBef>
                <a:spcPts val="0"/>
              </a:spcBef>
              <a:spcAft>
                <a:spcPts val="0"/>
              </a:spcAft>
              <a:buNone/>
            </a:pPr>
            <a:r>
              <a:rPr lang="en"/>
              <a:t>multi-million lines of code (LOC) application. I’m sure it took the concerted effort of a</a:t>
            </a:r>
            <a:endParaRPr/>
          </a:p>
          <a:p>
            <a:pPr indent="0" lvl="0" marL="0" rtl="0" algn="l">
              <a:spcBef>
                <a:spcPts val="0"/>
              </a:spcBef>
              <a:spcAft>
                <a:spcPts val="0"/>
              </a:spcAft>
              <a:buNone/>
            </a:pPr>
            <a:r>
              <a:rPr lang="en"/>
              <a:t>large number of developers over many years to create such a beast.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your application has become a large, complex monolith, your development</a:t>
            </a:r>
            <a:endParaRPr/>
          </a:p>
          <a:p>
            <a:pPr indent="0" lvl="0" marL="0" rtl="0" algn="l">
              <a:spcBef>
                <a:spcPts val="0"/>
              </a:spcBef>
              <a:spcAft>
                <a:spcPts val="0"/>
              </a:spcAft>
              <a:buNone/>
            </a:pPr>
            <a:r>
              <a:rPr lang="en"/>
              <a:t>organization is probably in a world of pain. Any attempts at agile development and</a:t>
            </a:r>
            <a:endParaRPr/>
          </a:p>
          <a:p>
            <a:pPr indent="0" lvl="0" marL="0" rtl="0" algn="l">
              <a:spcBef>
                <a:spcPts val="0"/>
              </a:spcBef>
              <a:spcAft>
                <a:spcPts val="0"/>
              </a:spcAft>
              <a:buNone/>
            </a:pPr>
            <a:r>
              <a:rPr lang="en"/>
              <a:t>delivery will flounder. One major problem is that the application is overwhelmingly</a:t>
            </a:r>
            <a:endParaRPr/>
          </a:p>
          <a:p>
            <a:pPr indent="0" lvl="0" marL="0" rtl="0" algn="l">
              <a:spcBef>
                <a:spcPts val="0"/>
              </a:spcBef>
              <a:spcAft>
                <a:spcPts val="0"/>
              </a:spcAft>
              <a:buNone/>
            </a:pPr>
            <a:r>
              <a:rPr lang="en"/>
              <a:t>complex. It’s simply too large for any single developer to fully understand. As a result,</a:t>
            </a:r>
            <a:endParaRPr/>
          </a:p>
          <a:p>
            <a:pPr indent="0" lvl="0" marL="0" rtl="0" algn="l">
              <a:spcBef>
                <a:spcPts val="0"/>
              </a:spcBef>
              <a:spcAft>
                <a:spcPts val="0"/>
              </a:spcAft>
              <a:buNone/>
            </a:pPr>
            <a:r>
              <a:rPr lang="en"/>
              <a:t>fixing bugs and implementing new features correctly becomes difficult and time</a:t>
            </a:r>
            <a:endParaRPr/>
          </a:p>
          <a:p>
            <a:pPr indent="0" lvl="0" marL="0" rtl="0" algn="l">
              <a:spcBef>
                <a:spcPts val="0"/>
              </a:spcBef>
              <a:spcAft>
                <a:spcPts val="0"/>
              </a:spcAft>
              <a:buNone/>
            </a:pPr>
            <a:r>
              <a:rPr lang="en"/>
              <a:t>consuming. What’s more, this tends to be a downwards spiral. If the codebase is difficult</a:t>
            </a:r>
            <a:endParaRPr/>
          </a:p>
          <a:p>
            <a:pPr indent="0" lvl="0" marL="0" rtl="0" algn="l">
              <a:spcBef>
                <a:spcPts val="0"/>
              </a:spcBef>
              <a:spcAft>
                <a:spcPts val="0"/>
              </a:spcAft>
              <a:buNone/>
            </a:pPr>
            <a:r>
              <a:rPr lang="en"/>
              <a:t>to understand, then changes won’t be made correctly. You will end up with a monstrous,</a:t>
            </a:r>
            <a:endParaRPr/>
          </a:p>
          <a:p>
            <a:pPr indent="0" lvl="0" marL="0" rtl="0" algn="l">
              <a:spcBef>
                <a:spcPts val="0"/>
              </a:spcBef>
              <a:spcAft>
                <a:spcPts val="0"/>
              </a:spcAft>
              <a:buNone/>
            </a:pPr>
            <a:r>
              <a:rPr lang="en"/>
              <a:t>incomprehensible big ball of mud.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sheer size of the application will also slow down development. The larger the</a:t>
            </a:r>
            <a:endParaRPr/>
          </a:p>
          <a:p>
            <a:pPr indent="0" lvl="0" marL="0" rtl="0" algn="l">
              <a:spcBef>
                <a:spcPts val="0"/>
              </a:spcBef>
              <a:spcAft>
                <a:spcPts val="0"/>
              </a:spcAft>
              <a:buNone/>
            </a:pPr>
            <a:r>
              <a:rPr lang="en"/>
              <a:t>application, the longer the start-up time is. I surveyed developers about the size and</a:t>
            </a:r>
            <a:endParaRPr/>
          </a:p>
          <a:p>
            <a:pPr indent="0" lvl="0" marL="0" rtl="0" algn="l">
              <a:spcBef>
                <a:spcPts val="0"/>
              </a:spcBef>
              <a:spcAft>
                <a:spcPts val="0"/>
              </a:spcAft>
              <a:buNone/>
            </a:pPr>
            <a:r>
              <a:rPr lang="en"/>
              <a:t>performance of their monolithic applications, and some reported start-up times as long</a:t>
            </a:r>
            <a:endParaRPr/>
          </a:p>
          <a:p>
            <a:pPr indent="0" lvl="0" marL="0" rtl="0" algn="l">
              <a:spcBef>
                <a:spcPts val="0"/>
              </a:spcBef>
              <a:spcAft>
                <a:spcPts val="0"/>
              </a:spcAft>
              <a:buNone/>
            </a:pPr>
            <a:r>
              <a:rPr lang="en"/>
              <a:t>as 12 minutes. I’ve also heard anecdotes of applications taking as long as 40 minutes to</a:t>
            </a:r>
            <a:endParaRPr/>
          </a:p>
          <a:p>
            <a:pPr indent="0" lvl="0" marL="0" rtl="0" algn="l">
              <a:spcBef>
                <a:spcPts val="0"/>
              </a:spcBef>
              <a:spcAft>
                <a:spcPts val="0"/>
              </a:spcAft>
              <a:buNone/>
            </a:pPr>
            <a:r>
              <a:rPr lang="en"/>
              <a:t>start up. If developers regularly have to restart the application server, then a large part</a:t>
            </a:r>
            <a:endParaRPr/>
          </a:p>
          <a:p>
            <a:pPr indent="0" lvl="0" marL="0" rtl="0" algn="l">
              <a:spcBef>
                <a:spcPts val="0"/>
              </a:spcBef>
              <a:spcAft>
                <a:spcPts val="0"/>
              </a:spcAft>
              <a:buNone/>
            </a:pPr>
            <a:r>
              <a:rPr lang="en"/>
              <a:t>of their day will be spent waiting around and their productivity will suffer.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problem with a large, complex monolithic application is that it is an obstacle to</a:t>
            </a:r>
            <a:endParaRPr/>
          </a:p>
          <a:p>
            <a:pPr indent="0" lvl="0" marL="0" rtl="0" algn="l">
              <a:spcBef>
                <a:spcPts val="0"/>
              </a:spcBef>
              <a:spcAft>
                <a:spcPts val="0"/>
              </a:spcAft>
              <a:buNone/>
            </a:pPr>
            <a:r>
              <a:rPr lang="en"/>
              <a:t>continuous deployment. Today, the state of the art for SaaS applications is to push changes</a:t>
            </a:r>
            <a:endParaRPr/>
          </a:p>
          <a:p>
            <a:pPr indent="0" lvl="0" marL="0" rtl="0" algn="l">
              <a:spcBef>
                <a:spcPts val="0"/>
              </a:spcBef>
              <a:spcAft>
                <a:spcPts val="0"/>
              </a:spcAft>
              <a:buNone/>
            </a:pPr>
            <a:r>
              <a:rPr lang="en"/>
              <a:t>into production many times a day. This is extremely difficult to do with a complex monolith,</a:t>
            </a:r>
            <a:endParaRPr/>
          </a:p>
          <a:p>
            <a:pPr indent="0" lvl="0" marL="0" rtl="0" algn="l">
              <a:spcBef>
                <a:spcPts val="0"/>
              </a:spcBef>
              <a:spcAft>
                <a:spcPts val="0"/>
              </a:spcAft>
              <a:buNone/>
            </a:pPr>
            <a:r>
              <a:rPr lang="en"/>
              <a:t>since you must redeploy the entire application in order to update any one part of it.</a:t>
            </a:r>
            <a:endParaRPr/>
          </a:p>
          <a:p>
            <a:pPr indent="0" lvl="0" marL="0" rtl="0" algn="l">
              <a:spcBef>
                <a:spcPts val="0"/>
              </a:spcBef>
              <a:spcAft>
                <a:spcPts val="0"/>
              </a:spcAft>
              <a:buNone/>
            </a:pPr>
            <a:r>
              <a:rPr lang="en"/>
              <a:t>The lengthy start-up times that I mentioned earlier won’t help either. Also, since the impact</a:t>
            </a:r>
            <a:endParaRPr/>
          </a:p>
          <a:p>
            <a:pPr indent="0" lvl="0" marL="0" rtl="0" algn="l">
              <a:spcBef>
                <a:spcPts val="0"/>
              </a:spcBef>
              <a:spcAft>
                <a:spcPts val="0"/>
              </a:spcAft>
              <a:buNone/>
            </a:pPr>
            <a:r>
              <a:rPr lang="en"/>
              <a:t>of a change is usually not very well understood, it is likely that you have to do extensive</a:t>
            </a:r>
            <a:endParaRPr/>
          </a:p>
          <a:p>
            <a:pPr indent="0" lvl="0" marL="0" rtl="0" algn="l">
              <a:spcBef>
                <a:spcPts val="0"/>
              </a:spcBef>
              <a:spcAft>
                <a:spcPts val="0"/>
              </a:spcAft>
              <a:buNone/>
            </a:pPr>
            <a:r>
              <a:rPr lang="en"/>
              <a:t>manual testing. Consequently, continuous deployment is next to impossible to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Monolithic applications can also be difficult to scale when different modules have conflicting</a:t>
            </a:r>
            <a:endParaRPr/>
          </a:p>
          <a:p>
            <a:pPr indent="0" lvl="0" marL="0" rtl="0" algn="l">
              <a:spcBef>
                <a:spcPts val="0"/>
              </a:spcBef>
              <a:spcAft>
                <a:spcPts val="0"/>
              </a:spcAft>
              <a:buNone/>
            </a:pPr>
            <a:r>
              <a:rPr lang="en"/>
              <a:t>resource requirements. For example, one module might implement CPU-intensive image</a:t>
            </a:r>
            <a:endParaRPr/>
          </a:p>
          <a:p>
            <a:pPr indent="0" lvl="0" marL="0" rtl="0" algn="l">
              <a:spcBef>
                <a:spcPts val="0"/>
              </a:spcBef>
              <a:spcAft>
                <a:spcPts val="0"/>
              </a:spcAft>
              <a:buNone/>
            </a:pPr>
            <a:r>
              <a:rPr lang="en"/>
              <a:t>processing logic and would ideally be deployed in Amazon EC2 Compute Optimized</a:t>
            </a:r>
            <a:endParaRPr/>
          </a:p>
          <a:p>
            <a:pPr indent="0" lvl="0" marL="0" rtl="0" algn="l">
              <a:spcBef>
                <a:spcPts val="0"/>
              </a:spcBef>
              <a:spcAft>
                <a:spcPts val="0"/>
              </a:spcAft>
              <a:buNone/>
            </a:pPr>
            <a:r>
              <a:rPr lang="en"/>
              <a:t>instances. Another module might be an in-memory database and best suited for EC2</a:t>
            </a:r>
            <a:endParaRPr/>
          </a:p>
          <a:p>
            <a:pPr indent="0" lvl="0" marL="0" rtl="0" algn="l">
              <a:spcBef>
                <a:spcPts val="0"/>
              </a:spcBef>
              <a:spcAft>
                <a:spcPts val="0"/>
              </a:spcAft>
              <a:buNone/>
            </a:pPr>
            <a:r>
              <a:rPr lang="en"/>
              <a:t>Memory-optimized instances. However, because these modules are deployed together,</a:t>
            </a:r>
            <a:endParaRPr/>
          </a:p>
          <a:p>
            <a:pPr indent="0" lvl="0" marL="0" rtl="0" algn="l">
              <a:spcBef>
                <a:spcPts val="0"/>
              </a:spcBef>
              <a:spcAft>
                <a:spcPts val="0"/>
              </a:spcAft>
              <a:buNone/>
            </a:pPr>
            <a:r>
              <a:rPr lang="en"/>
              <a:t>you have to compromise on the choice of hardware.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problem with monolithic applications is reliability. Because all modules are running</a:t>
            </a:r>
            <a:endParaRPr/>
          </a:p>
          <a:p>
            <a:pPr indent="0" lvl="0" marL="0" rtl="0" algn="l">
              <a:spcBef>
                <a:spcPts val="0"/>
              </a:spcBef>
              <a:spcAft>
                <a:spcPts val="0"/>
              </a:spcAft>
              <a:buNone/>
            </a:pPr>
            <a:r>
              <a:rPr lang="en"/>
              <a:t>within the same process, a bug in any module, such as a memory leak, can potentially bring</a:t>
            </a:r>
            <a:endParaRPr/>
          </a:p>
          <a:p>
            <a:pPr indent="0" lvl="0" marL="0" rtl="0" algn="l">
              <a:spcBef>
                <a:spcPts val="0"/>
              </a:spcBef>
              <a:spcAft>
                <a:spcPts val="0"/>
              </a:spcAft>
              <a:buNone/>
            </a:pPr>
            <a:r>
              <a:rPr lang="en"/>
              <a:t>down the entire process. Moreover, since all instances of the application are identical,</a:t>
            </a:r>
            <a:endParaRPr/>
          </a:p>
          <a:p>
            <a:pPr indent="0" lvl="0" marL="0" rtl="0" algn="l">
              <a:spcBef>
                <a:spcPts val="0"/>
              </a:spcBef>
              <a:spcAft>
                <a:spcPts val="0"/>
              </a:spcAft>
              <a:buNone/>
            </a:pPr>
            <a:r>
              <a:rPr lang="en"/>
              <a:t>that bug will impact the availability of the entire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 but not least, monolithic applications make it extremely difficult to adopt new</a:t>
            </a:r>
            <a:endParaRPr/>
          </a:p>
          <a:p>
            <a:pPr indent="0" lvl="0" marL="0" rtl="0" algn="l">
              <a:spcBef>
                <a:spcPts val="0"/>
              </a:spcBef>
              <a:spcAft>
                <a:spcPts val="0"/>
              </a:spcAft>
              <a:buNone/>
            </a:pPr>
            <a:r>
              <a:rPr lang="en"/>
              <a:t>frameworks and languages. For example, let’s imagine that you have 2 million lines of code</a:t>
            </a:r>
            <a:endParaRPr/>
          </a:p>
          <a:p>
            <a:pPr indent="0" lvl="0" marL="0" rtl="0" algn="l">
              <a:spcBef>
                <a:spcPts val="0"/>
              </a:spcBef>
              <a:spcAft>
                <a:spcPts val="0"/>
              </a:spcAft>
              <a:buNone/>
            </a:pPr>
            <a:r>
              <a:rPr lang="en"/>
              <a:t>written using the XYZ framework. It would be extremely expensive (in both time and cost)</a:t>
            </a:r>
            <a:endParaRPr/>
          </a:p>
          <a:p>
            <a:pPr indent="0" lvl="0" marL="0" rtl="0" algn="l">
              <a:spcBef>
                <a:spcPts val="0"/>
              </a:spcBef>
              <a:spcAft>
                <a:spcPts val="0"/>
              </a:spcAft>
              <a:buNone/>
            </a:pPr>
            <a:r>
              <a:rPr lang="en"/>
              <a:t>to rewrite the entire application to use the newer ABC framework, even if that framework</a:t>
            </a:r>
            <a:endParaRPr/>
          </a:p>
          <a:p>
            <a:pPr indent="0" lvl="0" marL="0" rtl="0" algn="l">
              <a:spcBef>
                <a:spcPts val="0"/>
              </a:spcBef>
              <a:spcAft>
                <a:spcPts val="0"/>
              </a:spcAft>
              <a:buNone/>
            </a:pPr>
            <a:r>
              <a:rPr lang="en"/>
              <a:t>was considerably better. As a result, there is a huge barrier to adopting new technologies.</a:t>
            </a:r>
            <a:endParaRPr/>
          </a:p>
          <a:p>
            <a:pPr indent="0" lvl="0" marL="0" rtl="0" algn="l">
              <a:spcBef>
                <a:spcPts val="0"/>
              </a:spcBef>
              <a:spcAft>
                <a:spcPts val="0"/>
              </a:spcAft>
              <a:buNone/>
            </a:pPr>
            <a:r>
              <a:rPr lang="en"/>
              <a:t>You are stuck with whatever technology choices you made at the start of the project.</a:t>
            </a:r>
            <a:endParaRPr/>
          </a:p>
          <a:p>
            <a:pPr indent="0" lvl="0" marL="0" rtl="0" algn="l">
              <a:spcBef>
                <a:spcPts val="0"/>
              </a:spcBef>
              <a:spcAft>
                <a:spcPts val="0"/>
              </a:spcAft>
              <a:buNone/>
            </a:pPr>
            <a:r>
              <a:rPr lang="en"/>
              <a:t>To summarize: you have a successful business-critical application that has grown into a</a:t>
            </a:r>
            <a:endParaRPr/>
          </a:p>
          <a:p>
            <a:pPr indent="0" lvl="0" marL="0" rtl="0" algn="l">
              <a:spcBef>
                <a:spcPts val="0"/>
              </a:spcBef>
              <a:spcAft>
                <a:spcPts val="0"/>
              </a:spcAft>
              <a:buNone/>
            </a:pPr>
            <a:r>
              <a:rPr lang="en"/>
              <a:t>monstrous monolith that very few, if any, developers understand. It is written using obsolete,</a:t>
            </a:r>
            <a:endParaRPr/>
          </a:p>
          <a:p>
            <a:pPr indent="0" lvl="0" marL="0" rtl="0" algn="l">
              <a:spcBef>
                <a:spcPts val="0"/>
              </a:spcBef>
              <a:spcAft>
                <a:spcPts val="0"/>
              </a:spcAft>
              <a:buNone/>
            </a:pPr>
            <a:r>
              <a:rPr lang="en"/>
              <a:t>unproductive technology that makes hiring talented developers difficult. The application is</a:t>
            </a:r>
            <a:endParaRPr/>
          </a:p>
          <a:p>
            <a:pPr indent="0" lvl="0" marL="0" rtl="0" algn="l">
              <a:spcBef>
                <a:spcPts val="0"/>
              </a:spcBef>
              <a:spcAft>
                <a:spcPts val="0"/>
              </a:spcAft>
              <a:buNone/>
            </a:pPr>
            <a:r>
              <a:rPr lang="en"/>
              <a:t>difficult to scale and is unreliable. As a result, agile development and delivery of applications</a:t>
            </a:r>
            <a:endParaRPr/>
          </a:p>
          <a:p>
            <a:pPr indent="0" lvl="0" marL="0" rtl="0" algn="l">
              <a:spcBef>
                <a:spcPts val="0"/>
              </a:spcBef>
              <a:spcAft>
                <a:spcPts val="0"/>
              </a:spcAft>
              <a:buNone/>
            </a:pPr>
            <a:r>
              <a:rPr lang="en"/>
              <a:t>is impossible.</a:t>
            </a:r>
            <a:endParaRPr/>
          </a:p>
          <a:p>
            <a:pPr indent="0" lvl="0" marL="0" rtl="0" algn="l">
              <a:spcBef>
                <a:spcPts val="0"/>
              </a:spcBef>
              <a:spcAft>
                <a:spcPts val="0"/>
              </a:spcAft>
              <a:buNone/>
            </a:pPr>
            <a:r>
              <a:t/>
            </a:r>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Strengths of the Monolithic Architecture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Less cross-cutting concerns.</a:t>
            </a:r>
            <a:r>
              <a:rPr lang="en">
                <a:solidFill>
                  <a:schemeClr val="dk1"/>
                </a:solidFill>
              </a:rPr>
              <a:t> Cross-cutting concerns are the concerns that affect the whole application such as logging, handling, caching, and performance monitoring. In a monolithic application, this area of functionality concerns only one application so it is easier to handle 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Easier debugging and testing. </a:t>
            </a:r>
            <a:r>
              <a:rPr lang="en">
                <a:solidFill>
                  <a:schemeClr val="dk1"/>
                </a:solidFill>
              </a:rPr>
              <a:t>In contrast to the microservices architecture, monolithic applications are much easier to debug and test. Since a monolithic app is a single indivisible unit, you can run end-to-end testing much faster.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Simple to deploy. Another advantage associated with the simplicity of monolithic apps is easier deployment. When it comes to monolithic applications, you do not have to handle many deployments – just one file or directory.</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Simple to develop. As long as the monolithic approach is a standard way of building applications, any engineering team has the right knowledge and capabilities to develop a monolithic application.</a:t>
            </a:r>
            <a:endParaRPr b="1">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Weaknesses of the Monolithic Architecture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Understanding. When a monolithic application scales up, it becomes too complicated to understand. Also, a complex system of code within one application is hard to manage.</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Making changes. It is harder to implement changes in such a large and complex application with highly tight coupling. Any code change affects the whole system so it has to be thoroughly coordinated. This makes the overall development process much longer.</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Scalability.</a:t>
            </a:r>
            <a:r>
              <a:rPr lang="en">
                <a:solidFill>
                  <a:schemeClr val="dk1"/>
                </a:solidFill>
              </a:rPr>
              <a:t> You cannot scale components independently, only the whole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New technology barriers.</a:t>
            </a:r>
            <a:r>
              <a:rPr lang="en">
                <a:solidFill>
                  <a:schemeClr val="dk1"/>
                </a:solidFill>
              </a:rPr>
              <a:t> It is extremely problematic to apply a new technology in a monolithic application because then the entire application has to be rewritten.</a:t>
            </a:r>
            <a:endParaRPr>
              <a:solidFill>
                <a:schemeClr val="dk1"/>
              </a:solidFill>
            </a:endParaRPr>
          </a:p>
          <a:p>
            <a:pPr indent="0" lvl="0" marL="0" rtl="0" algn="l">
              <a:spcBef>
                <a:spcPts val="1200"/>
              </a:spcBef>
              <a:spcAft>
                <a:spcPts val="0"/>
              </a:spcAft>
              <a:buNone/>
            </a:pPr>
            <a:r>
              <a:t/>
            </a:r>
            <a:endParaRPr/>
          </a:p>
        </p:txBody>
      </p:sp>
      <p:sp>
        <p:nvSpPr>
          <p:cNvPr id="179" name="Google Shape;179;gd3c722b820_2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d3fa6069fb_0_5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Clr>
                <a:schemeClr val="dk1"/>
              </a:buClr>
              <a:buSzPts val="1100"/>
              <a:buFont typeface="Arial"/>
              <a:buNone/>
            </a:pPr>
            <a:r>
              <a:rPr lang="en">
                <a:solidFill>
                  <a:schemeClr val="dk1"/>
                </a:solidFill>
              </a:rPr>
              <a:t>A </a:t>
            </a:r>
            <a:r>
              <a:rPr i="1" lang="en">
                <a:solidFill>
                  <a:schemeClr val="dk1"/>
                </a:solidFill>
              </a:rPr>
              <a:t>backing service</a:t>
            </a:r>
            <a:r>
              <a:rPr lang="en">
                <a:solidFill>
                  <a:schemeClr val="dk1"/>
                </a:solidFill>
              </a:rPr>
              <a:t> is any service the app consumes over the network as part of its normal operation. Examples include datastores (such as</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MySQL</a:t>
            </a:r>
            <a:r>
              <a:rPr lang="en">
                <a:solidFill>
                  <a:schemeClr val="dk1"/>
                </a:solidFill>
              </a:rPr>
              <a:t> or</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CouchDB</a:t>
            </a:r>
            <a:r>
              <a:rPr lang="en">
                <a:solidFill>
                  <a:schemeClr val="dk1"/>
                </a:solidFill>
              </a:rPr>
              <a:t>), messaging/queueing systems (such as</a:t>
            </a:r>
            <a:r>
              <a:rPr lang="en">
                <a:solidFill>
                  <a:schemeClr val="dk1"/>
                </a:solidFill>
                <a:uFill>
                  <a:noFill/>
                </a:uFill>
                <a:hlinkClick r:id="rId6">
                  <a:extLst>
                    <a:ext uri="{A12FA001-AC4F-418D-AE19-62706E023703}">
                      <ahyp:hlinkClr val="tx"/>
                    </a:ext>
                  </a:extLst>
                </a:hlinkClick>
              </a:rPr>
              <a:t> </a:t>
            </a:r>
            <a:r>
              <a:rPr lang="en" u="sng">
                <a:solidFill>
                  <a:schemeClr val="hlink"/>
                </a:solidFill>
                <a:hlinkClick r:id="rId7"/>
              </a:rPr>
              <a:t>RabbitMQ</a:t>
            </a:r>
            <a:r>
              <a:rPr lang="en">
                <a:solidFill>
                  <a:schemeClr val="dk1"/>
                </a:solidFill>
              </a:rPr>
              <a:t> or</a:t>
            </a:r>
            <a:r>
              <a:rPr lang="en">
                <a:solidFill>
                  <a:schemeClr val="dk1"/>
                </a:solidFill>
                <a:uFill>
                  <a:noFill/>
                </a:uFill>
                <a:hlinkClick r:id="rId8">
                  <a:extLst>
                    <a:ext uri="{A12FA001-AC4F-418D-AE19-62706E023703}">
                      <ahyp:hlinkClr val="tx"/>
                    </a:ext>
                  </a:extLst>
                </a:hlinkClick>
              </a:rPr>
              <a:t> </a:t>
            </a:r>
            <a:r>
              <a:rPr lang="en" u="sng">
                <a:solidFill>
                  <a:schemeClr val="hlink"/>
                </a:solidFill>
                <a:hlinkClick r:id="rId9"/>
              </a:rPr>
              <a:t>Beanstalkd</a:t>
            </a:r>
            <a:r>
              <a:rPr lang="en">
                <a:solidFill>
                  <a:schemeClr val="dk1"/>
                </a:solidFill>
              </a:rPr>
              <a:t>), SMTP services for outbound email (such as</a:t>
            </a:r>
            <a:r>
              <a:rPr lang="en">
                <a:solidFill>
                  <a:schemeClr val="dk1"/>
                </a:solidFill>
                <a:uFill>
                  <a:noFill/>
                </a:uFill>
                <a:hlinkClick r:id="rId10">
                  <a:extLst>
                    <a:ext uri="{A12FA001-AC4F-418D-AE19-62706E023703}">
                      <ahyp:hlinkClr val="tx"/>
                    </a:ext>
                  </a:extLst>
                </a:hlinkClick>
              </a:rPr>
              <a:t> </a:t>
            </a:r>
            <a:r>
              <a:rPr lang="en" u="sng">
                <a:solidFill>
                  <a:schemeClr val="hlink"/>
                </a:solidFill>
                <a:hlinkClick r:id="rId11"/>
              </a:rPr>
              <a:t>Postfix</a:t>
            </a:r>
            <a:r>
              <a:rPr lang="en">
                <a:solidFill>
                  <a:schemeClr val="dk1"/>
                </a:solidFill>
              </a:rPr>
              <a:t>), and caching systems (such as</a:t>
            </a:r>
            <a:r>
              <a:rPr lang="en">
                <a:solidFill>
                  <a:schemeClr val="dk1"/>
                </a:solidFill>
                <a:uFill>
                  <a:noFill/>
                </a:uFill>
                <a:hlinkClick r:id="rId12">
                  <a:extLst>
                    <a:ext uri="{A12FA001-AC4F-418D-AE19-62706E023703}">
                      <ahyp:hlinkClr val="tx"/>
                    </a:ext>
                  </a:extLst>
                </a:hlinkClick>
              </a:rPr>
              <a:t> </a:t>
            </a:r>
            <a:r>
              <a:rPr lang="en" u="sng">
                <a:solidFill>
                  <a:schemeClr val="hlink"/>
                </a:solidFill>
                <a:hlinkClick r:id="rId13"/>
              </a:rPr>
              <a:t>Memcached</a:t>
            </a:r>
            <a:r>
              <a:rPr lang="en">
                <a:solidFill>
                  <a:schemeClr val="dk1"/>
                </a:solidFill>
              </a:rPr>
              <a:t>).</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Backing services like the database are traditionally managed by the same systems administrators who deploy the app’s runtime. In addition to these locally-managed services, the app may also have services provided and managed by third parties. Examples include SMTP services (such as</a:t>
            </a:r>
            <a:r>
              <a:rPr lang="en">
                <a:solidFill>
                  <a:schemeClr val="dk1"/>
                </a:solidFill>
                <a:uFill>
                  <a:noFill/>
                </a:uFill>
                <a:hlinkClick r:id="rId14">
                  <a:extLst>
                    <a:ext uri="{A12FA001-AC4F-418D-AE19-62706E023703}">
                      <ahyp:hlinkClr val="tx"/>
                    </a:ext>
                  </a:extLst>
                </a:hlinkClick>
              </a:rPr>
              <a:t> </a:t>
            </a:r>
            <a:r>
              <a:rPr lang="en" u="sng">
                <a:solidFill>
                  <a:schemeClr val="hlink"/>
                </a:solidFill>
                <a:hlinkClick r:id="rId15"/>
              </a:rPr>
              <a:t>Postmark</a:t>
            </a:r>
            <a:r>
              <a:rPr lang="en">
                <a:solidFill>
                  <a:schemeClr val="dk1"/>
                </a:solidFill>
              </a:rPr>
              <a:t>), metrics-gathering services (such as</a:t>
            </a:r>
            <a:r>
              <a:rPr lang="en">
                <a:solidFill>
                  <a:schemeClr val="dk1"/>
                </a:solidFill>
                <a:uFill>
                  <a:noFill/>
                </a:uFill>
                <a:hlinkClick r:id="rId16">
                  <a:extLst>
                    <a:ext uri="{A12FA001-AC4F-418D-AE19-62706E023703}">
                      <ahyp:hlinkClr val="tx"/>
                    </a:ext>
                  </a:extLst>
                </a:hlinkClick>
              </a:rPr>
              <a:t> </a:t>
            </a:r>
            <a:r>
              <a:rPr lang="en" u="sng">
                <a:solidFill>
                  <a:schemeClr val="hlink"/>
                </a:solidFill>
                <a:hlinkClick r:id="rId17"/>
              </a:rPr>
              <a:t>New Relic</a:t>
            </a:r>
            <a:r>
              <a:rPr lang="en">
                <a:solidFill>
                  <a:schemeClr val="dk1"/>
                </a:solidFill>
              </a:rPr>
              <a:t> or</a:t>
            </a:r>
            <a:r>
              <a:rPr lang="en">
                <a:solidFill>
                  <a:schemeClr val="dk1"/>
                </a:solidFill>
                <a:uFill>
                  <a:noFill/>
                </a:uFill>
                <a:hlinkClick r:id="rId18">
                  <a:extLst>
                    <a:ext uri="{A12FA001-AC4F-418D-AE19-62706E023703}">
                      <ahyp:hlinkClr val="tx"/>
                    </a:ext>
                  </a:extLst>
                </a:hlinkClick>
              </a:rPr>
              <a:t> </a:t>
            </a:r>
            <a:r>
              <a:rPr lang="en" u="sng">
                <a:solidFill>
                  <a:schemeClr val="hlink"/>
                </a:solidFill>
                <a:hlinkClick r:id="rId19"/>
              </a:rPr>
              <a:t>Loggly</a:t>
            </a:r>
            <a:r>
              <a:rPr lang="en">
                <a:solidFill>
                  <a:schemeClr val="dk1"/>
                </a:solidFill>
              </a:rPr>
              <a:t>), binary asset services (such as</a:t>
            </a:r>
            <a:r>
              <a:rPr lang="en">
                <a:solidFill>
                  <a:schemeClr val="dk1"/>
                </a:solidFill>
                <a:uFill>
                  <a:noFill/>
                </a:uFill>
                <a:hlinkClick r:id="rId20">
                  <a:extLst>
                    <a:ext uri="{A12FA001-AC4F-418D-AE19-62706E023703}">
                      <ahyp:hlinkClr val="tx"/>
                    </a:ext>
                  </a:extLst>
                </a:hlinkClick>
              </a:rPr>
              <a:t> </a:t>
            </a:r>
            <a:r>
              <a:rPr lang="en" u="sng">
                <a:solidFill>
                  <a:schemeClr val="hlink"/>
                </a:solidFill>
                <a:hlinkClick r:id="rId21"/>
              </a:rPr>
              <a:t>Amazon S3</a:t>
            </a:r>
            <a:r>
              <a:rPr lang="en">
                <a:solidFill>
                  <a:schemeClr val="dk1"/>
                </a:solidFill>
              </a:rPr>
              <a:t>), and even API-accessible consumer services (such as</a:t>
            </a:r>
            <a:r>
              <a:rPr lang="en">
                <a:solidFill>
                  <a:schemeClr val="dk1"/>
                </a:solidFill>
                <a:uFill>
                  <a:noFill/>
                </a:uFill>
                <a:hlinkClick r:id="rId22">
                  <a:extLst>
                    <a:ext uri="{A12FA001-AC4F-418D-AE19-62706E023703}">
                      <ahyp:hlinkClr val="tx"/>
                    </a:ext>
                  </a:extLst>
                </a:hlinkClick>
              </a:rPr>
              <a:t> </a:t>
            </a:r>
            <a:r>
              <a:rPr lang="en" u="sng">
                <a:solidFill>
                  <a:schemeClr val="hlink"/>
                </a:solidFill>
                <a:hlinkClick r:id="rId23"/>
              </a:rPr>
              <a:t>Twitter</a:t>
            </a:r>
            <a:r>
              <a:rPr lang="en">
                <a:solidFill>
                  <a:schemeClr val="dk1"/>
                </a:solidFill>
              </a:rPr>
              <a:t>,</a:t>
            </a:r>
            <a:r>
              <a:rPr lang="en">
                <a:solidFill>
                  <a:schemeClr val="dk1"/>
                </a:solidFill>
                <a:uFill>
                  <a:noFill/>
                </a:uFill>
                <a:hlinkClick r:id="rId24">
                  <a:extLst>
                    <a:ext uri="{A12FA001-AC4F-418D-AE19-62706E023703}">
                      <ahyp:hlinkClr val="tx"/>
                    </a:ext>
                  </a:extLst>
                </a:hlinkClick>
              </a:rPr>
              <a:t> </a:t>
            </a:r>
            <a:r>
              <a:rPr lang="en" u="sng">
                <a:solidFill>
                  <a:schemeClr val="hlink"/>
                </a:solidFill>
                <a:hlinkClick r:id="rId25"/>
              </a:rPr>
              <a:t>Google Maps</a:t>
            </a:r>
            <a:r>
              <a:rPr lang="en">
                <a:solidFill>
                  <a:schemeClr val="dk1"/>
                </a:solidFill>
              </a:rPr>
              <a:t>, or</a:t>
            </a:r>
            <a:r>
              <a:rPr lang="en">
                <a:solidFill>
                  <a:schemeClr val="dk1"/>
                </a:solidFill>
                <a:uFill>
                  <a:noFill/>
                </a:uFill>
                <a:hlinkClick r:id="rId26">
                  <a:extLst>
                    <a:ext uri="{A12FA001-AC4F-418D-AE19-62706E023703}">
                      <ahyp:hlinkClr val="tx"/>
                    </a:ext>
                  </a:extLst>
                </a:hlinkClick>
              </a:rPr>
              <a:t> </a:t>
            </a:r>
            <a:r>
              <a:rPr lang="en" u="sng">
                <a:solidFill>
                  <a:schemeClr val="hlink"/>
                </a:solidFill>
                <a:hlinkClick r:id="rId27"/>
              </a:rPr>
              <a:t>Last.fm</a:t>
            </a:r>
            <a:r>
              <a:rPr lang="en">
                <a:solidFill>
                  <a:schemeClr val="dk1"/>
                </a:solidFill>
              </a:rPr>
              <a:t>).</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b="1" lang="en">
                <a:solidFill>
                  <a:schemeClr val="dk1"/>
                </a:solidFill>
              </a:rPr>
              <a:t>The code for a twelve-factor app makes no distinction between local and third party services.</a:t>
            </a:r>
            <a:r>
              <a:rPr lang="en">
                <a:solidFill>
                  <a:schemeClr val="dk1"/>
                </a:solidFill>
              </a:rPr>
              <a:t> To the app, both are attached resources, accessed via a URL or other locator/credentials stored in the</a:t>
            </a:r>
            <a:r>
              <a:rPr lang="en">
                <a:solidFill>
                  <a:schemeClr val="dk1"/>
                </a:solidFill>
                <a:uFill>
                  <a:noFill/>
                </a:uFill>
                <a:hlinkClick r:id="rId28">
                  <a:extLst>
                    <a:ext uri="{A12FA001-AC4F-418D-AE19-62706E023703}">
                      <ahyp:hlinkClr val="tx"/>
                    </a:ext>
                  </a:extLst>
                </a:hlinkClick>
              </a:rPr>
              <a:t> </a:t>
            </a:r>
            <a:r>
              <a:rPr lang="en" u="sng">
                <a:solidFill>
                  <a:schemeClr val="hlink"/>
                </a:solidFill>
                <a:hlinkClick r:id="rId29"/>
              </a:rPr>
              <a:t>config</a:t>
            </a:r>
            <a:r>
              <a:rPr lang="en">
                <a:solidFill>
                  <a:schemeClr val="dk1"/>
                </a:solidFill>
              </a:rPr>
              <a:t>. A</a:t>
            </a:r>
            <a:r>
              <a:rPr lang="en">
                <a:solidFill>
                  <a:schemeClr val="dk1"/>
                </a:solidFill>
                <a:uFill>
                  <a:noFill/>
                </a:uFill>
                <a:hlinkClick r:id="rId30">
                  <a:extLst>
                    <a:ext uri="{A12FA001-AC4F-418D-AE19-62706E023703}">
                      <ahyp:hlinkClr val="tx"/>
                    </a:ext>
                  </a:extLst>
                </a:hlinkClick>
              </a:rPr>
              <a:t> </a:t>
            </a:r>
            <a:r>
              <a:rPr lang="en" u="sng">
                <a:solidFill>
                  <a:schemeClr val="hlink"/>
                </a:solidFill>
                <a:hlinkClick r:id="rId31"/>
              </a:rPr>
              <a:t>deploy</a:t>
            </a:r>
            <a:r>
              <a:rPr lang="en">
                <a:solidFill>
                  <a:schemeClr val="dk1"/>
                </a:solidFill>
              </a:rPr>
              <a:t> of the twelve-factor app should be able to swap out a local MySQL database with one managed by a third party (such as</a:t>
            </a:r>
            <a:r>
              <a:rPr lang="en">
                <a:solidFill>
                  <a:schemeClr val="dk1"/>
                </a:solidFill>
                <a:uFill>
                  <a:noFill/>
                </a:uFill>
                <a:hlinkClick r:id="rId32">
                  <a:extLst>
                    <a:ext uri="{A12FA001-AC4F-418D-AE19-62706E023703}">
                      <ahyp:hlinkClr val="tx"/>
                    </a:ext>
                  </a:extLst>
                </a:hlinkClick>
              </a:rPr>
              <a:t> </a:t>
            </a:r>
            <a:r>
              <a:rPr lang="en" u="sng">
                <a:solidFill>
                  <a:schemeClr val="hlink"/>
                </a:solidFill>
                <a:hlinkClick r:id="rId33"/>
              </a:rPr>
              <a:t>Amazon RDS</a:t>
            </a:r>
            <a:r>
              <a:rPr lang="en">
                <a:solidFill>
                  <a:schemeClr val="dk1"/>
                </a:solidFill>
              </a:rPr>
              <a:t>) without any changes to the app’s code. Likewise, a local SMTP server could be swapped with a third-party SMTP service (such as Postmark) without code changes. In both cases, only the resource handle in the config needs to change.</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Each distinct backing service is a </a:t>
            </a:r>
            <a:r>
              <a:rPr i="1" lang="en">
                <a:solidFill>
                  <a:schemeClr val="dk1"/>
                </a:solidFill>
              </a:rPr>
              <a:t>resource</a:t>
            </a:r>
            <a:r>
              <a:rPr lang="en">
                <a:solidFill>
                  <a:schemeClr val="dk1"/>
                </a:solidFill>
              </a:rPr>
              <a:t>. For example, a MySQL database is a resource; two MySQL databases (used for sharding at the application layer) qualify as two distinct resources. The twelve-factor app treats these databases as </a:t>
            </a:r>
            <a:r>
              <a:rPr i="1" lang="en">
                <a:solidFill>
                  <a:schemeClr val="dk1"/>
                </a:solidFill>
              </a:rPr>
              <a:t>attached resources</a:t>
            </a:r>
            <a:r>
              <a:rPr lang="en">
                <a:solidFill>
                  <a:schemeClr val="dk1"/>
                </a:solidFill>
              </a:rPr>
              <a:t>, which indicates their loose coupling to the deploy they are attached to.</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525" name="Google Shape;525;gd3fa6069fb_0_5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d3fa6069fb_0_5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codebase is transformed into a (non-development) deploy through three stages: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 build stage is a transform which converts a code repo into an executable bundle known as a build. Using a version of the code at a commit specified by the deployment process, the build stage fetches vendors dependencies and compiles binaries and assets.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 release stage takes the build produced by the build stage and combines it with the deploy’s current config. The resulting release contains both the build and the config and is ready for immediate execution in the execution environment.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 run stage (also known as “runtime”) runs the app in the execution environment, by launching some set of the app’s processes against a selected release.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Code becomes a build, which is combined with config to create a release.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twelve-factor app uses strict separation between the build, release, and run stages. For example, it is impossible to make changes to the code at runtime, since there is no way to propagate those changes back to the build stage.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Deployment tools typically offer release management tools, most notably the ability to roll back to a previous release. For example, the Capistrano deployment tool stores releases in a subdirectory named releases, where the current release is a symlink to the current release directory. Its rollback command makes it easy to quickly roll back to a previous release.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35" name="Google Shape;535;gd3fa6069fb_0_5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d3fa6069fb_0_6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codebase is transformed into a (non-development) deploy through three stages: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The build stage is a transform which converts a code repo into an executable bundle known as a build. Using a version of the code at a commit specified by the deployment process, the build stage fetches vendors dependencies and compiles binaries and assets.</a:t>
            </a:r>
            <a:endParaRPr>
              <a:solidFill>
                <a:schemeClr val="dk1"/>
              </a:solidFill>
            </a:endParaRPr>
          </a:p>
          <a:p>
            <a:pPr indent="0" lvl="0" marL="0" rtl="0" algn="l">
              <a:spcBef>
                <a:spcPts val="0"/>
              </a:spcBef>
              <a:spcAft>
                <a:spcPts val="0"/>
              </a:spcAft>
              <a:buNone/>
            </a:pPr>
            <a:r>
              <a:rPr lang="en">
                <a:solidFill>
                  <a:schemeClr val="dk1"/>
                </a:solidFill>
              </a:rPr>
              <a:t>	The release stage takes the build produced by the build stage and combines it with the deploy’s current config. The resulting release contains both the build and the config and is ready for immediate execution in the execution environment.</a:t>
            </a:r>
            <a:endParaRPr>
              <a:solidFill>
                <a:schemeClr val="dk1"/>
              </a:solidFill>
            </a:endParaRPr>
          </a:p>
          <a:p>
            <a:pPr indent="0" lvl="0" marL="0" rtl="0" algn="l">
              <a:spcBef>
                <a:spcPts val="0"/>
              </a:spcBef>
              <a:spcAft>
                <a:spcPts val="0"/>
              </a:spcAft>
              <a:buNone/>
            </a:pPr>
            <a:r>
              <a:rPr lang="en">
                <a:solidFill>
                  <a:schemeClr val="dk1"/>
                </a:solidFill>
              </a:rPr>
              <a:t>	The run stage (also known as “runtime”) runs the app in the execution environment, by launching some set of the app’s processes against a selected release.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Code becomes a build, which is combined with config to create a release.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twelve-factor app uses strict separation between the build, release, and run stages. For example, it is impossible to make changes to the code at runtime, since there is no way to propagate those changes back to the build stage.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Deployment tools typically offer release management tools, most notably the ability to roll back to a previous release. For example, the Capistrano deployment tool stores releases in a subdirectory named releases, where the current release is a symlink to the current release directory. Its rollback command makes it easy to quickly roll back to a previous release.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45" name="Google Shape;545;gd3fa6069fb_0_6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d3fa6069fb_0_6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Clr>
                <a:schemeClr val="dk1"/>
              </a:buClr>
              <a:buSzPts val="1100"/>
              <a:buFont typeface="Arial"/>
              <a:buNone/>
            </a:pPr>
            <a:r>
              <a:rPr lang="en">
                <a:solidFill>
                  <a:schemeClr val="dk1"/>
                </a:solidFill>
              </a:rPr>
              <a:t>Web apps are sometimes executed inside a webserver container. For example, PHP apps might run as a module inside</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Apache HTTPD</a:t>
            </a:r>
            <a:r>
              <a:rPr lang="en">
                <a:solidFill>
                  <a:schemeClr val="dk1"/>
                </a:solidFill>
              </a:rPr>
              <a:t>, or Java apps might run inside</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Tomcat</a:t>
            </a:r>
            <a:r>
              <a:rPr lang="en">
                <a:solidFill>
                  <a:schemeClr val="dk1"/>
                </a:solidFill>
              </a:rPr>
              <a:t>.</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b="1" lang="en">
                <a:solidFill>
                  <a:schemeClr val="dk1"/>
                </a:solidFill>
              </a:rPr>
              <a:t>The twelve-factor app is completely self-contained</a:t>
            </a:r>
            <a:r>
              <a:rPr lang="en">
                <a:solidFill>
                  <a:schemeClr val="dk1"/>
                </a:solidFill>
              </a:rPr>
              <a:t> and does not rely on runtime injection of a webserver into the execution environment to create a web-facing service. The web app </a:t>
            </a:r>
            <a:r>
              <a:rPr b="1" lang="en">
                <a:solidFill>
                  <a:schemeClr val="dk1"/>
                </a:solidFill>
              </a:rPr>
              <a:t>exports HTTP as a service by binding to a port</a:t>
            </a:r>
            <a:r>
              <a:rPr lang="en">
                <a:solidFill>
                  <a:schemeClr val="dk1"/>
                </a:solidFill>
              </a:rPr>
              <a:t>, and listening to requests coming in on that port.</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In a local development environment, the developer visits a service URL like http://localhost:5000/ to access the service exported by their app. In deployment, a routing layer handles routing requests from a public-facing hostname to the port-bound web processes.</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This is typically implemented by using</a:t>
            </a:r>
            <a:r>
              <a:rPr lang="en">
                <a:solidFill>
                  <a:schemeClr val="dk1"/>
                </a:solidFill>
                <a:uFill>
                  <a:noFill/>
                </a:uFill>
                <a:hlinkClick r:id="rId6">
                  <a:extLst>
                    <a:ext uri="{A12FA001-AC4F-418D-AE19-62706E023703}">
                      <ahyp:hlinkClr val="tx"/>
                    </a:ext>
                  </a:extLst>
                </a:hlinkClick>
              </a:rPr>
              <a:t> </a:t>
            </a:r>
            <a:r>
              <a:rPr lang="en" u="sng">
                <a:solidFill>
                  <a:schemeClr val="hlink"/>
                </a:solidFill>
                <a:hlinkClick r:id="rId7"/>
              </a:rPr>
              <a:t>dependency declaration</a:t>
            </a:r>
            <a:r>
              <a:rPr lang="en">
                <a:solidFill>
                  <a:schemeClr val="dk1"/>
                </a:solidFill>
              </a:rPr>
              <a:t> to add a webserver library to the app, such as</a:t>
            </a:r>
            <a:r>
              <a:rPr lang="en">
                <a:solidFill>
                  <a:schemeClr val="dk1"/>
                </a:solidFill>
                <a:uFill>
                  <a:noFill/>
                </a:uFill>
                <a:hlinkClick r:id="rId8">
                  <a:extLst>
                    <a:ext uri="{A12FA001-AC4F-418D-AE19-62706E023703}">
                      <ahyp:hlinkClr val="tx"/>
                    </a:ext>
                  </a:extLst>
                </a:hlinkClick>
              </a:rPr>
              <a:t> </a:t>
            </a:r>
            <a:r>
              <a:rPr lang="en" u="sng">
                <a:solidFill>
                  <a:schemeClr val="hlink"/>
                </a:solidFill>
                <a:hlinkClick r:id="rId9"/>
              </a:rPr>
              <a:t>Tornado</a:t>
            </a:r>
            <a:r>
              <a:rPr lang="en">
                <a:solidFill>
                  <a:schemeClr val="dk1"/>
                </a:solidFill>
              </a:rPr>
              <a:t> for Python,</a:t>
            </a:r>
            <a:r>
              <a:rPr lang="en">
                <a:solidFill>
                  <a:schemeClr val="dk1"/>
                </a:solidFill>
                <a:uFill>
                  <a:noFill/>
                </a:uFill>
                <a:hlinkClick r:id="rId10">
                  <a:extLst>
                    <a:ext uri="{A12FA001-AC4F-418D-AE19-62706E023703}">
                      <ahyp:hlinkClr val="tx"/>
                    </a:ext>
                  </a:extLst>
                </a:hlinkClick>
              </a:rPr>
              <a:t> </a:t>
            </a:r>
            <a:r>
              <a:rPr lang="en" u="sng">
                <a:solidFill>
                  <a:schemeClr val="hlink"/>
                </a:solidFill>
                <a:hlinkClick r:id="rId11"/>
              </a:rPr>
              <a:t>Thin</a:t>
            </a:r>
            <a:r>
              <a:rPr lang="en">
                <a:solidFill>
                  <a:schemeClr val="dk1"/>
                </a:solidFill>
              </a:rPr>
              <a:t> for Ruby, or</a:t>
            </a:r>
            <a:r>
              <a:rPr lang="en">
                <a:solidFill>
                  <a:schemeClr val="dk1"/>
                </a:solidFill>
                <a:uFill>
                  <a:noFill/>
                </a:uFill>
                <a:hlinkClick r:id="rId12">
                  <a:extLst>
                    <a:ext uri="{A12FA001-AC4F-418D-AE19-62706E023703}">
                      <ahyp:hlinkClr val="tx"/>
                    </a:ext>
                  </a:extLst>
                </a:hlinkClick>
              </a:rPr>
              <a:t> </a:t>
            </a:r>
            <a:r>
              <a:rPr lang="en" u="sng">
                <a:solidFill>
                  <a:schemeClr val="hlink"/>
                </a:solidFill>
                <a:hlinkClick r:id="rId13"/>
              </a:rPr>
              <a:t>Jetty</a:t>
            </a:r>
            <a:r>
              <a:rPr lang="en">
                <a:solidFill>
                  <a:schemeClr val="dk1"/>
                </a:solidFill>
              </a:rPr>
              <a:t> for Java and other JVM-based languages. This happens entirely in </a:t>
            </a:r>
            <a:r>
              <a:rPr i="1" lang="en">
                <a:solidFill>
                  <a:schemeClr val="dk1"/>
                </a:solidFill>
              </a:rPr>
              <a:t>user space</a:t>
            </a:r>
            <a:r>
              <a:rPr lang="en">
                <a:solidFill>
                  <a:schemeClr val="dk1"/>
                </a:solidFill>
              </a:rPr>
              <a:t>, that is, within the app’s code. The contract with the execution environment is binding to a port to serve requests.</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HTTP is not the only service that can be exported by port binding. Nearly any kind of server software can be run via a process binding to a port and awaiting incoming requests. Examples include</a:t>
            </a:r>
            <a:r>
              <a:rPr lang="en">
                <a:solidFill>
                  <a:schemeClr val="dk1"/>
                </a:solidFill>
                <a:uFill>
                  <a:noFill/>
                </a:uFill>
                <a:hlinkClick r:id="rId14">
                  <a:extLst>
                    <a:ext uri="{A12FA001-AC4F-418D-AE19-62706E023703}">
                      <ahyp:hlinkClr val="tx"/>
                    </a:ext>
                  </a:extLst>
                </a:hlinkClick>
              </a:rPr>
              <a:t> </a:t>
            </a:r>
            <a:r>
              <a:rPr lang="en" u="sng">
                <a:solidFill>
                  <a:schemeClr val="hlink"/>
                </a:solidFill>
                <a:hlinkClick r:id="rId15"/>
              </a:rPr>
              <a:t>ejabberd</a:t>
            </a:r>
            <a:r>
              <a:rPr lang="en">
                <a:solidFill>
                  <a:schemeClr val="dk1"/>
                </a:solidFill>
              </a:rPr>
              <a:t> (speaking</a:t>
            </a:r>
            <a:r>
              <a:rPr lang="en">
                <a:solidFill>
                  <a:schemeClr val="dk1"/>
                </a:solidFill>
                <a:uFill>
                  <a:noFill/>
                </a:uFill>
                <a:hlinkClick r:id="rId16">
                  <a:extLst>
                    <a:ext uri="{A12FA001-AC4F-418D-AE19-62706E023703}">
                      <ahyp:hlinkClr val="tx"/>
                    </a:ext>
                  </a:extLst>
                </a:hlinkClick>
              </a:rPr>
              <a:t> </a:t>
            </a:r>
            <a:r>
              <a:rPr lang="en" u="sng">
                <a:solidFill>
                  <a:schemeClr val="hlink"/>
                </a:solidFill>
                <a:hlinkClick r:id="rId17"/>
              </a:rPr>
              <a:t>XMPP</a:t>
            </a:r>
            <a:r>
              <a:rPr lang="en">
                <a:solidFill>
                  <a:schemeClr val="dk1"/>
                </a:solidFill>
              </a:rPr>
              <a:t>), and</a:t>
            </a:r>
            <a:r>
              <a:rPr lang="en">
                <a:solidFill>
                  <a:schemeClr val="dk1"/>
                </a:solidFill>
                <a:uFill>
                  <a:noFill/>
                </a:uFill>
                <a:hlinkClick r:id="rId18">
                  <a:extLst>
                    <a:ext uri="{A12FA001-AC4F-418D-AE19-62706E023703}">
                      <ahyp:hlinkClr val="tx"/>
                    </a:ext>
                  </a:extLst>
                </a:hlinkClick>
              </a:rPr>
              <a:t> </a:t>
            </a:r>
            <a:r>
              <a:rPr lang="en" u="sng">
                <a:solidFill>
                  <a:schemeClr val="hlink"/>
                </a:solidFill>
                <a:hlinkClick r:id="rId19"/>
              </a:rPr>
              <a:t>Redis</a:t>
            </a:r>
            <a:r>
              <a:rPr lang="en">
                <a:solidFill>
                  <a:schemeClr val="dk1"/>
                </a:solidFill>
              </a:rPr>
              <a:t> (speaking the</a:t>
            </a:r>
            <a:r>
              <a:rPr lang="en">
                <a:solidFill>
                  <a:schemeClr val="dk1"/>
                </a:solidFill>
                <a:uFill>
                  <a:noFill/>
                </a:uFill>
                <a:hlinkClick r:id="rId20">
                  <a:extLst>
                    <a:ext uri="{A12FA001-AC4F-418D-AE19-62706E023703}">
                      <ahyp:hlinkClr val="tx"/>
                    </a:ext>
                  </a:extLst>
                </a:hlinkClick>
              </a:rPr>
              <a:t> </a:t>
            </a:r>
            <a:r>
              <a:rPr lang="en" u="sng">
                <a:solidFill>
                  <a:schemeClr val="hlink"/>
                </a:solidFill>
                <a:hlinkClick r:id="rId21"/>
              </a:rPr>
              <a:t>Redis protocol</a:t>
            </a:r>
            <a:r>
              <a:rPr lang="en">
                <a:solidFill>
                  <a:schemeClr val="dk1"/>
                </a:solidFill>
              </a:rPr>
              <a:t>).</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Note also that the port-binding approach means that one app can become the</a:t>
            </a:r>
            <a:r>
              <a:rPr lang="en">
                <a:solidFill>
                  <a:schemeClr val="dk1"/>
                </a:solidFill>
                <a:uFill>
                  <a:noFill/>
                </a:uFill>
                <a:hlinkClick r:id="rId22">
                  <a:extLst>
                    <a:ext uri="{A12FA001-AC4F-418D-AE19-62706E023703}">
                      <ahyp:hlinkClr val="tx"/>
                    </a:ext>
                  </a:extLst>
                </a:hlinkClick>
              </a:rPr>
              <a:t> </a:t>
            </a:r>
            <a:r>
              <a:rPr lang="en" u="sng">
                <a:solidFill>
                  <a:schemeClr val="hlink"/>
                </a:solidFill>
                <a:hlinkClick r:id="rId23"/>
              </a:rPr>
              <a:t>backing service</a:t>
            </a:r>
            <a:r>
              <a:rPr lang="en">
                <a:solidFill>
                  <a:schemeClr val="dk1"/>
                </a:solidFill>
              </a:rPr>
              <a:t> for another app, by providing the URL to the backing app as a resource handle in the</a:t>
            </a:r>
            <a:r>
              <a:rPr lang="en">
                <a:solidFill>
                  <a:schemeClr val="dk1"/>
                </a:solidFill>
                <a:uFill>
                  <a:noFill/>
                </a:uFill>
                <a:hlinkClick r:id="rId24">
                  <a:extLst>
                    <a:ext uri="{A12FA001-AC4F-418D-AE19-62706E023703}">
                      <ahyp:hlinkClr val="tx"/>
                    </a:ext>
                  </a:extLst>
                </a:hlinkClick>
              </a:rPr>
              <a:t> </a:t>
            </a:r>
            <a:r>
              <a:rPr lang="en" u="sng">
                <a:solidFill>
                  <a:schemeClr val="hlink"/>
                </a:solidFill>
                <a:hlinkClick r:id="rId25"/>
              </a:rPr>
              <a:t>config</a:t>
            </a:r>
            <a:r>
              <a:rPr lang="en">
                <a:solidFill>
                  <a:schemeClr val="dk1"/>
                </a:solidFill>
              </a:rPr>
              <a:t> for the consuming app.</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556" name="Google Shape;556;gd3fa6069fb_0_6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d3fa6069fb_0_6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Clr>
                <a:schemeClr val="dk1"/>
              </a:buClr>
              <a:buSzPts val="1100"/>
              <a:buFont typeface="Arial"/>
              <a:buNone/>
            </a:pPr>
            <a:r>
              <a:rPr lang="en">
                <a:solidFill>
                  <a:schemeClr val="dk1"/>
                </a:solidFill>
              </a:rPr>
              <a:t>You should decompose your app into independent processes based on process types such as background, web, and worker processes. This enables your app to scale up and down based on individual workload requirements. Most cloud-native apps let you scale on demand. You should design the app as multiple distributed processes that are able to independently execute blocks of work and scale out by adding more processes.</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The following sections describe some constructs to make it possible for apps to scale. Apps that are built with the principles of disposability and statelessness at their core are well positioned to gain from these constructs of horizontal scaling</a:t>
            </a:r>
            <a:endParaRPr b="1">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The process model truly shines when it comes time to scale out. The</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share-nothing, horizontally partitionable nature of twelve-factor app processes</a:t>
            </a:r>
            <a:r>
              <a:rPr lang="en">
                <a:solidFill>
                  <a:schemeClr val="dk1"/>
                </a:solidFill>
              </a:rPr>
              <a:t> means that adding more concurrency is a simple and reliable operation. The array of process types and number of processes of each type is known as the </a:t>
            </a:r>
            <a:r>
              <a:rPr i="1" lang="en">
                <a:solidFill>
                  <a:schemeClr val="dk1"/>
                </a:solidFill>
              </a:rPr>
              <a:t>process formation</a:t>
            </a:r>
            <a:r>
              <a:rPr lang="en">
                <a:solidFill>
                  <a:schemeClr val="dk1"/>
                </a:solidFill>
              </a:rPr>
              <a:t>.</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Twelve-factor app processes</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should never daemonize</a:t>
            </a:r>
            <a:r>
              <a:rPr lang="en">
                <a:solidFill>
                  <a:schemeClr val="dk1"/>
                </a:solidFill>
              </a:rPr>
              <a:t> or write PID files. Instead, rely on the operating system’s process manager (such as</a:t>
            </a:r>
            <a:r>
              <a:rPr lang="en">
                <a:solidFill>
                  <a:schemeClr val="dk1"/>
                </a:solidFill>
                <a:uFill>
                  <a:noFill/>
                </a:uFill>
                <a:hlinkClick r:id="rId6">
                  <a:extLst>
                    <a:ext uri="{A12FA001-AC4F-418D-AE19-62706E023703}">
                      <ahyp:hlinkClr val="tx"/>
                    </a:ext>
                  </a:extLst>
                </a:hlinkClick>
              </a:rPr>
              <a:t> </a:t>
            </a:r>
            <a:r>
              <a:rPr lang="en" u="sng">
                <a:solidFill>
                  <a:schemeClr val="hlink"/>
                </a:solidFill>
                <a:hlinkClick r:id="rId7"/>
              </a:rPr>
              <a:t>systemd</a:t>
            </a:r>
            <a:r>
              <a:rPr lang="en">
                <a:solidFill>
                  <a:schemeClr val="dk1"/>
                </a:solidFill>
              </a:rPr>
              <a:t>, a distributed process manager on a cloud platform, or a tool like</a:t>
            </a:r>
            <a:r>
              <a:rPr lang="en">
                <a:solidFill>
                  <a:schemeClr val="dk1"/>
                </a:solidFill>
                <a:uFill>
                  <a:noFill/>
                </a:uFill>
                <a:hlinkClick r:id="rId8">
                  <a:extLst>
                    <a:ext uri="{A12FA001-AC4F-418D-AE19-62706E023703}">
                      <ahyp:hlinkClr val="tx"/>
                    </a:ext>
                  </a:extLst>
                </a:hlinkClick>
              </a:rPr>
              <a:t> </a:t>
            </a:r>
            <a:r>
              <a:rPr lang="en" u="sng">
                <a:solidFill>
                  <a:schemeClr val="hlink"/>
                </a:solidFill>
                <a:hlinkClick r:id="rId9"/>
              </a:rPr>
              <a:t>Foreman</a:t>
            </a:r>
            <a:r>
              <a:rPr lang="en">
                <a:solidFill>
                  <a:schemeClr val="dk1"/>
                </a:solidFill>
              </a:rPr>
              <a:t> in development) to manage</a:t>
            </a:r>
            <a:r>
              <a:rPr lang="en">
                <a:solidFill>
                  <a:schemeClr val="dk1"/>
                </a:solidFill>
                <a:uFill>
                  <a:noFill/>
                </a:uFill>
                <a:hlinkClick r:id="rId10">
                  <a:extLst>
                    <a:ext uri="{A12FA001-AC4F-418D-AE19-62706E023703}">
                      <ahyp:hlinkClr val="tx"/>
                    </a:ext>
                  </a:extLst>
                </a:hlinkClick>
              </a:rPr>
              <a:t> </a:t>
            </a:r>
            <a:r>
              <a:rPr lang="en" u="sng">
                <a:solidFill>
                  <a:schemeClr val="hlink"/>
                </a:solidFill>
                <a:hlinkClick r:id="rId11"/>
              </a:rPr>
              <a:t>output streams</a:t>
            </a:r>
            <a:r>
              <a:rPr lang="en">
                <a:solidFill>
                  <a:schemeClr val="dk1"/>
                </a:solidFill>
              </a:rPr>
              <a:t>, respond to crashed processes, and handle user-initiated restarts and shutdowns.</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566" name="Google Shape;566;gd3fa6069fb_0_6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d3fa6069fb_0_6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Clr>
                <a:schemeClr val="dk1"/>
              </a:buClr>
              <a:buSzPts val="1100"/>
              <a:buFont typeface="Arial"/>
              <a:buNone/>
            </a:pPr>
            <a:r>
              <a:rPr b="1" lang="en">
                <a:solidFill>
                  <a:schemeClr val="dk1"/>
                </a:solidFill>
              </a:rPr>
              <a:t>The twelve-factor app’s</a:t>
            </a:r>
            <a:r>
              <a:rPr b="1" lang="en">
                <a:solidFill>
                  <a:schemeClr val="dk1"/>
                </a:solidFill>
                <a:uFill>
                  <a:noFill/>
                </a:uFill>
                <a:hlinkClick r:id="rId2">
                  <a:extLst>
                    <a:ext uri="{A12FA001-AC4F-418D-AE19-62706E023703}">
                      <ahyp:hlinkClr val="tx"/>
                    </a:ext>
                  </a:extLst>
                </a:hlinkClick>
              </a:rPr>
              <a:t> </a:t>
            </a:r>
            <a:r>
              <a:rPr b="1" lang="en" u="sng">
                <a:solidFill>
                  <a:schemeClr val="hlink"/>
                </a:solidFill>
                <a:hlinkClick r:id="rId3"/>
              </a:rPr>
              <a:t>processes</a:t>
            </a:r>
            <a:r>
              <a:rPr b="1" lang="en">
                <a:solidFill>
                  <a:schemeClr val="dk1"/>
                </a:solidFill>
              </a:rPr>
              <a:t> are </a:t>
            </a:r>
            <a:r>
              <a:rPr b="1" i="1" lang="en">
                <a:solidFill>
                  <a:schemeClr val="dk1"/>
                </a:solidFill>
              </a:rPr>
              <a:t>disposable</a:t>
            </a:r>
            <a:r>
              <a:rPr b="1" lang="en">
                <a:solidFill>
                  <a:schemeClr val="dk1"/>
                </a:solidFill>
              </a:rPr>
              <a:t>, meaning they can be started or stopped at a moment’s notice.</a:t>
            </a:r>
            <a:r>
              <a:rPr lang="en">
                <a:solidFill>
                  <a:schemeClr val="dk1"/>
                </a:solidFill>
              </a:rPr>
              <a:t> This facilitates fast elastic scaling, rapid deployment of</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code</a:t>
            </a:r>
            <a:r>
              <a:rPr lang="en">
                <a:solidFill>
                  <a:schemeClr val="dk1"/>
                </a:solidFill>
              </a:rPr>
              <a:t> or</a:t>
            </a:r>
            <a:r>
              <a:rPr lang="en">
                <a:solidFill>
                  <a:schemeClr val="dk1"/>
                </a:solidFill>
                <a:uFill>
                  <a:noFill/>
                </a:uFill>
                <a:hlinkClick r:id="rId6">
                  <a:extLst>
                    <a:ext uri="{A12FA001-AC4F-418D-AE19-62706E023703}">
                      <ahyp:hlinkClr val="tx"/>
                    </a:ext>
                  </a:extLst>
                </a:hlinkClick>
              </a:rPr>
              <a:t> </a:t>
            </a:r>
            <a:r>
              <a:rPr lang="en" u="sng">
                <a:solidFill>
                  <a:schemeClr val="hlink"/>
                </a:solidFill>
                <a:hlinkClick r:id="rId7"/>
              </a:rPr>
              <a:t>config</a:t>
            </a:r>
            <a:r>
              <a:rPr lang="en">
                <a:solidFill>
                  <a:schemeClr val="dk1"/>
                </a:solidFill>
              </a:rPr>
              <a:t> changes, and robustness of production deploys.</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Processes should strive to </a:t>
            </a:r>
            <a:r>
              <a:rPr b="1" lang="en">
                <a:solidFill>
                  <a:schemeClr val="dk1"/>
                </a:solidFill>
              </a:rPr>
              <a:t>minimize startup time</a:t>
            </a:r>
            <a:r>
              <a:rPr lang="en">
                <a:solidFill>
                  <a:schemeClr val="dk1"/>
                </a:solidFill>
              </a:rPr>
              <a:t>. Ideally, a process takes a few seconds from the time the launch command is executed until the process is up and ready to receive requests or jobs. Short startup time provides more agility for the</a:t>
            </a:r>
            <a:r>
              <a:rPr lang="en">
                <a:solidFill>
                  <a:schemeClr val="dk1"/>
                </a:solidFill>
                <a:uFill>
                  <a:noFill/>
                </a:uFill>
                <a:hlinkClick r:id="rId8">
                  <a:extLst>
                    <a:ext uri="{A12FA001-AC4F-418D-AE19-62706E023703}">
                      <ahyp:hlinkClr val="tx"/>
                    </a:ext>
                  </a:extLst>
                </a:hlinkClick>
              </a:rPr>
              <a:t> </a:t>
            </a:r>
            <a:r>
              <a:rPr lang="en" u="sng">
                <a:solidFill>
                  <a:schemeClr val="hlink"/>
                </a:solidFill>
                <a:hlinkClick r:id="rId9"/>
              </a:rPr>
              <a:t>release</a:t>
            </a:r>
            <a:r>
              <a:rPr lang="en">
                <a:solidFill>
                  <a:schemeClr val="dk1"/>
                </a:solidFill>
              </a:rPr>
              <a:t> process and scaling up; and it aids robustness, because the process manager can more easily move processes to new physical machines when warranted.</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Processes </a:t>
            </a:r>
            <a:r>
              <a:rPr b="1" lang="en">
                <a:solidFill>
                  <a:schemeClr val="dk1"/>
                </a:solidFill>
              </a:rPr>
              <a:t>shut down gracefully when they receive a</a:t>
            </a:r>
            <a:r>
              <a:rPr b="1" lang="en">
                <a:solidFill>
                  <a:schemeClr val="dk1"/>
                </a:solidFill>
                <a:uFill>
                  <a:noFill/>
                </a:uFill>
                <a:hlinkClick r:id="rId10">
                  <a:extLst>
                    <a:ext uri="{A12FA001-AC4F-418D-AE19-62706E023703}">
                      <ahyp:hlinkClr val="tx"/>
                    </a:ext>
                  </a:extLst>
                </a:hlinkClick>
              </a:rPr>
              <a:t> </a:t>
            </a:r>
            <a:r>
              <a:rPr b="1" lang="en" u="sng">
                <a:solidFill>
                  <a:schemeClr val="hlink"/>
                </a:solidFill>
                <a:hlinkClick r:id="rId11"/>
              </a:rPr>
              <a:t>SIGTERM</a:t>
            </a:r>
            <a:r>
              <a:rPr lang="en">
                <a:solidFill>
                  <a:schemeClr val="dk1"/>
                </a:solidFill>
              </a:rPr>
              <a:t> signal from the process manager. For a web process, graceful shutdown is achieved by ceasing to listen on the service port (thereby refusing any new requests), allowing any current requests to finish, and then exiting. Implicit in this model is that HTTP requests are short (no more than a few seconds), or in the case of long polling, the client should seamlessly attempt to reconnect when the connection is lost.</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For a worker process, graceful shutdown is achieved by returning the current job to the work queue. For example, on</a:t>
            </a:r>
            <a:r>
              <a:rPr lang="en">
                <a:solidFill>
                  <a:schemeClr val="dk1"/>
                </a:solidFill>
                <a:uFill>
                  <a:noFill/>
                </a:uFill>
                <a:hlinkClick r:id="rId12">
                  <a:extLst>
                    <a:ext uri="{A12FA001-AC4F-418D-AE19-62706E023703}">
                      <ahyp:hlinkClr val="tx"/>
                    </a:ext>
                  </a:extLst>
                </a:hlinkClick>
              </a:rPr>
              <a:t> </a:t>
            </a:r>
            <a:r>
              <a:rPr lang="en" u="sng">
                <a:solidFill>
                  <a:schemeClr val="hlink"/>
                </a:solidFill>
                <a:hlinkClick r:id="rId13"/>
              </a:rPr>
              <a:t>RabbitMQ</a:t>
            </a:r>
            <a:r>
              <a:rPr lang="en">
                <a:solidFill>
                  <a:schemeClr val="dk1"/>
                </a:solidFill>
              </a:rPr>
              <a:t> the worker can send a</a:t>
            </a:r>
            <a:r>
              <a:rPr lang="en">
                <a:solidFill>
                  <a:schemeClr val="dk1"/>
                </a:solidFill>
                <a:uFill>
                  <a:noFill/>
                </a:uFill>
                <a:hlinkClick r:id="rId14">
                  <a:extLst>
                    <a:ext uri="{A12FA001-AC4F-418D-AE19-62706E023703}">
                      <ahyp:hlinkClr val="tx"/>
                    </a:ext>
                  </a:extLst>
                </a:hlinkClick>
              </a:rPr>
              <a:t> </a:t>
            </a:r>
            <a:r>
              <a:rPr lang="en" u="sng">
                <a:solidFill>
                  <a:schemeClr val="hlink"/>
                </a:solidFill>
                <a:hlinkClick r:id="rId15"/>
              </a:rPr>
              <a:t>NACK</a:t>
            </a:r>
            <a:r>
              <a:rPr lang="en">
                <a:solidFill>
                  <a:schemeClr val="dk1"/>
                </a:solidFill>
              </a:rPr>
              <a:t>; on</a:t>
            </a:r>
            <a:r>
              <a:rPr lang="en">
                <a:solidFill>
                  <a:schemeClr val="dk1"/>
                </a:solidFill>
                <a:uFill>
                  <a:noFill/>
                </a:uFill>
                <a:hlinkClick r:id="rId16">
                  <a:extLst>
                    <a:ext uri="{A12FA001-AC4F-418D-AE19-62706E023703}">
                      <ahyp:hlinkClr val="tx"/>
                    </a:ext>
                  </a:extLst>
                </a:hlinkClick>
              </a:rPr>
              <a:t> </a:t>
            </a:r>
            <a:r>
              <a:rPr lang="en" u="sng">
                <a:solidFill>
                  <a:schemeClr val="hlink"/>
                </a:solidFill>
                <a:hlinkClick r:id="rId17"/>
              </a:rPr>
              <a:t>Beanstalkd</a:t>
            </a:r>
            <a:r>
              <a:rPr lang="en">
                <a:solidFill>
                  <a:schemeClr val="dk1"/>
                </a:solidFill>
              </a:rPr>
              <a:t>, the job is returned to the queue automatically whenever a worker disconnects. Lock-based systems such as</a:t>
            </a:r>
            <a:r>
              <a:rPr lang="en">
                <a:solidFill>
                  <a:schemeClr val="dk1"/>
                </a:solidFill>
                <a:uFill>
                  <a:noFill/>
                </a:uFill>
                <a:hlinkClick r:id="rId18">
                  <a:extLst>
                    <a:ext uri="{A12FA001-AC4F-418D-AE19-62706E023703}">
                      <ahyp:hlinkClr val="tx"/>
                    </a:ext>
                  </a:extLst>
                </a:hlinkClick>
              </a:rPr>
              <a:t> </a:t>
            </a:r>
            <a:r>
              <a:rPr lang="en" u="sng">
                <a:solidFill>
                  <a:schemeClr val="hlink"/>
                </a:solidFill>
                <a:hlinkClick r:id="rId19"/>
              </a:rPr>
              <a:t>Delayed Job</a:t>
            </a:r>
            <a:r>
              <a:rPr lang="en">
                <a:solidFill>
                  <a:schemeClr val="dk1"/>
                </a:solidFill>
              </a:rPr>
              <a:t> need to be sure to release their lock on the job record. Implicit in this model is that all jobs are</a:t>
            </a:r>
            <a:r>
              <a:rPr lang="en">
                <a:solidFill>
                  <a:schemeClr val="dk1"/>
                </a:solidFill>
                <a:uFill>
                  <a:noFill/>
                </a:uFill>
                <a:hlinkClick r:id="rId20">
                  <a:extLst>
                    <a:ext uri="{A12FA001-AC4F-418D-AE19-62706E023703}">
                      <ahyp:hlinkClr val="tx"/>
                    </a:ext>
                  </a:extLst>
                </a:hlinkClick>
              </a:rPr>
              <a:t> </a:t>
            </a:r>
            <a:r>
              <a:rPr lang="en" u="sng">
                <a:solidFill>
                  <a:schemeClr val="hlink"/>
                </a:solidFill>
                <a:hlinkClick r:id="rId21"/>
              </a:rPr>
              <a:t>reentrant</a:t>
            </a:r>
            <a:r>
              <a:rPr lang="en">
                <a:solidFill>
                  <a:schemeClr val="dk1"/>
                </a:solidFill>
              </a:rPr>
              <a:t>, which typically is achieved by wrapping the results in a transaction, or making the operation</a:t>
            </a:r>
            <a:r>
              <a:rPr lang="en">
                <a:solidFill>
                  <a:schemeClr val="dk1"/>
                </a:solidFill>
                <a:uFill>
                  <a:noFill/>
                </a:uFill>
                <a:hlinkClick r:id="rId22">
                  <a:extLst>
                    <a:ext uri="{A12FA001-AC4F-418D-AE19-62706E023703}">
                      <ahyp:hlinkClr val="tx"/>
                    </a:ext>
                  </a:extLst>
                </a:hlinkClick>
              </a:rPr>
              <a:t> </a:t>
            </a:r>
            <a:r>
              <a:rPr lang="en" u="sng">
                <a:solidFill>
                  <a:schemeClr val="hlink"/>
                </a:solidFill>
                <a:hlinkClick r:id="rId23"/>
              </a:rPr>
              <a:t>idempotent</a:t>
            </a:r>
            <a:r>
              <a:rPr lang="en">
                <a:solidFill>
                  <a:schemeClr val="dk1"/>
                </a:solidFill>
              </a:rPr>
              <a:t>.</a:t>
            </a:r>
            <a:endParaRPr>
              <a:solidFill>
                <a:schemeClr val="dk1"/>
              </a:solidFill>
            </a:endParaRPr>
          </a:p>
          <a:p>
            <a:pPr indent="0" lvl="0" marL="0" rtl="0" algn="l">
              <a:spcBef>
                <a:spcPts val="2200"/>
              </a:spcBef>
              <a:spcAft>
                <a:spcPts val="0"/>
              </a:spcAft>
              <a:buNone/>
            </a:pPr>
            <a:r>
              <a:rPr lang="en">
                <a:solidFill>
                  <a:schemeClr val="dk1"/>
                </a:solidFill>
              </a:rPr>
              <a:t>Processes should also be </a:t>
            </a:r>
            <a:r>
              <a:rPr b="1" lang="en">
                <a:solidFill>
                  <a:schemeClr val="dk1"/>
                </a:solidFill>
              </a:rPr>
              <a:t>robust against sudden death</a:t>
            </a:r>
            <a:r>
              <a:rPr lang="en">
                <a:solidFill>
                  <a:schemeClr val="dk1"/>
                </a:solidFill>
              </a:rPr>
              <a:t>, in the case of a failure in the underlying hardware. While this is a much less common occurrence than a graceful shutdown with SIGTERM, it can still happen. A recommended approach is use of a robust queueing backend, such as Beanstalkd, that returns jobs to the queue when clients disconnect or time out. Either way, a twelve-factor app is architected to handle unexpected, non-graceful terminations.</a:t>
            </a:r>
            <a:r>
              <a:rPr lang="en">
                <a:solidFill>
                  <a:schemeClr val="dk1"/>
                </a:solidFill>
                <a:uFill>
                  <a:noFill/>
                </a:uFill>
                <a:hlinkClick r:id="rId24">
                  <a:extLst>
                    <a:ext uri="{A12FA001-AC4F-418D-AE19-62706E023703}">
                      <ahyp:hlinkClr val="tx"/>
                    </a:ext>
                  </a:extLst>
                </a:hlinkClick>
              </a:rPr>
              <a:t> </a:t>
            </a:r>
            <a:r>
              <a:rPr lang="en" u="sng">
                <a:solidFill>
                  <a:schemeClr val="hlink"/>
                </a:solidFill>
                <a:hlinkClick r:id="rId25"/>
              </a:rPr>
              <a:t>Crash-only design</a:t>
            </a:r>
            <a:r>
              <a:rPr lang="en">
                <a:solidFill>
                  <a:schemeClr val="dk1"/>
                </a:solidFill>
              </a:rPr>
              <a:t> takes this concept to its</a:t>
            </a:r>
            <a:r>
              <a:rPr lang="en">
                <a:solidFill>
                  <a:schemeClr val="dk1"/>
                </a:solidFill>
                <a:uFill>
                  <a:noFill/>
                </a:uFill>
                <a:hlinkClick r:id="rId26">
                  <a:extLst>
                    <a:ext uri="{A12FA001-AC4F-418D-AE19-62706E023703}">
                      <ahyp:hlinkClr val="tx"/>
                    </a:ext>
                  </a:extLst>
                </a:hlinkClick>
              </a:rPr>
              <a:t> </a:t>
            </a:r>
            <a:r>
              <a:rPr lang="en" u="sng">
                <a:solidFill>
                  <a:schemeClr val="hlink"/>
                </a:solidFill>
                <a:hlinkClick r:id="rId27"/>
              </a:rPr>
              <a:t>logical conclusion</a:t>
            </a:r>
            <a:r>
              <a:rPr lang="en">
                <a:solidFill>
                  <a:schemeClr val="dk1"/>
                </a:solidFill>
              </a:rPr>
              <a:t>.</a:t>
            </a:r>
            <a:endParaRPr>
              <a:solidFill>
                <a:schemeClr val="dk1"/>
              </a:solidFill>
            </a:endParaRPr>
          </a:p>
        </p:txBody>
      </p:sp>
      <p:sp>
        <p:nvSpPr>
          <p:cNvPr id="576" name="Google Shape;576;gd3fa6069fb_0_6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d3fa6069fb_0_6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Keep development, staging, and production as similar as possible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Historically, there have been substantial gaps between development (a developer making live edits to a local deploy of the app) and production (a running deploy of the app accessed by end users). These gaps manifest in three areas: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The time gap: A developer may work on code that takes days, weeks, or even months to go into production.</a:t>
            </a:r>
            <a:endParaRPr/>
          </a:p>
          <a:p>
            <a:pPr indent="0" lvl="0" marL="0" rtl="0" algn="l">
              <a:spcBef>
                <a:spcPts val="0"/>
              </a:spcBef>
              <a:spcAft>
                <a:spcPts val="0"/>
              </a:spcAft>
              <a:buClr>
                <a:schemeClr val="dk1"/>
              </a:buClr>
              <a:buSzPts val="1100"/>
              <a:buFont typeface="Arial"/>
              <a:buNone/>
            </a:pPr>
            <a:r>
              <a:rPr lang="en"/>
              <a:t>	The personnel gap: Developers write code, ops engineers deploy it.</a:t>
            </a:r>
            <a:endParaRPr/>
          </a:p>
          <a:p>
            <a:pPr indent="0" lvl="0" marL="0" rtl="0" algn="l">
              <a:spcBef>
                <a:spcPts val="0"/>
              </a:spcBef>
              <a:spcAft>
                <a:spcPts val="0"/>
              </a:spcAft>
              <a:buClr>
                <a:schemeClr val="dk1"/>
              </a:buClr>
              <a:buSzPts val="1100"/>
              <a:buFont typeface="Arial"/>
              <a:buNone/>
            </a:pPr>
            <a:r>
              <a:rPr lang="en"/>
              <a:t>	The tools gap: Developers may be using a stack like Nginx, SQLite, and OS X, while the production deploy uses Apache, MySQL, and Linux.</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twelve-factor app is designed for continuous deployment by keeping the gap between development and production small. Looking at the three gaps described above: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Make the time gap small: a developer may write code and have it deployed hours or even just minutes later.</a:t>
            </a:r>
            <a:endParaRPr/>
          </a:p>
          <a:p>
            <a:pPr indent="0" lvl="0" marL="0" rtl="0" algn="l">
              <a:spcBef>
                <a:spcPts val="0"/>
              </a:spcBef>
              <a:spcAft>
                <a:spcPts val="0"/>
              </a:spcAft>
              <a:buClr>
                <a:schemeClr val="dk1"/>
              </a:buClr>
              <a:buSzPts val="1100"/>
              <a:buFont typeface="Arial"/>
              <a:buNone/>
            </a:pPr>
            <a:r>
              <a:rPr lang="en"/>
              <a:t>	Make the personnel gap small: developers who wrote code are closely involved in deploying it and watching its behavior in production.</a:t>
            </a:r>
            <a:endParaRPr/>
          </a:p>
          <a:p>
            <a:pPr indent="0" lvl="0" marL="0" rtl="0" algn="l">
              <a:spcBef>
                <a:spcPts val="0"/>
              </a:spcBef>
              <a:spcAft>
                <a:spcPts val="0"/>
              </a:spcAft>
              <a:buClr>
                <a:schemeClr val="dk1"/>
              </a:buClr>
              <a:buSzPts val="1100"/>
              <a:buFont typeface="Arial"/>
              <a:buNone/>
            </a:pPr>
            <a:r>
              <a:rPr lang="en"/>
              <a:t>	Make the tools gap small: keep development and production as similar as possible.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Summarizing the above into a table:</a:t>
            </a:r>
            <a:endParaRPr/>
          </a:p>
          <a:p>
            <a:pPr indent="0" lvl="0" marL="0" rtl="0" algn="l">
              <a:spcBef>
                <a:spcPts val="0"/>
              </a:spcBef>
              <a:spcAft>
                <a:spcPts val="0"/>
              </a:spcAft>
              <a:buClr>
                <a:schemeClr val="dk1"/>
              </a:buClr>
              <a:buSzPts val="1100"/>
              <a:buFont typeface="Arial"/>
              <a:buNone/>
            </a:pPr>
            <a:r>
              <a:rPr lang="en"/>
              <a:t>    Traditional app     Twelve-factor app</a:t>
            </a:r>
            <a:endParaRPr/>
          </a:p>
          <a:p>
            <a:pPr indent="0" lvl="0" marL="0" rtl="0" algn="l">
              <a:spcBef>
                <a:spcPts val="0"/>
              </a:spcBef>
              <a:spcAft>
                <a:spcPts val="0"/>
              </a:spcAft>
              <a:buClr>
                <a:schemeClr val="dk1"/>
              </a:buClr>
              <a:buSzPts val="1100"/>
              <a:buFont typeface="Arial"/>
              <a:buNone/>
            </a:pPr>
            <a:r>
              <a:rPr lang="en"/>
              <a:t>Time between deploys     Weeks     Hours</a:t>
            </a:r>
            <a:endParaRPr/>
          </a:p>
          <a:p>
            <a:pPr indent="0" lvl="0" marL="0" rtl="0" algn="l">
              <a:spcBef>
                <a:spcPts val="0"/>
              </a:spcBef>
              <a:spcAft>
                <a:spcPts val="0"/>
              </a:spcAft>
              <a:buClr>
                <a:schemeClr val="dk1"/>
              </a:buClr>
              <a:buSzPts val="1100"/>
              <a:buFont typeface="Arial"/>
              <a:buNone/>
            </a:pPr>
            <a:r>
              <a:rPr lang="en"/>
              <a:t>Code authors vs code deployers     Different people     Same people</a:t>
            </a:r>
            <a:endParaRPr/>
          </a:p>
          <a:p>
            <a:pPr indent="0" lvl="0" marL="0" rtl="0" algn="l">
              <a:spcBef>
                <a:spcPts val="0"/>
              </a:spcBef>
              <a:spcAft>
                <a:spcPts val="0"/>
              </a:spcAft>
              <a:buClr>
                <a:schemeClr val="dk1"/>
              </a:buClr>
              <a:buSzPts val="1100"/>
              <a:buFont typeface="Arial"/>
              <a:buNone/>
            </a:pPr>
            <a:r>
              <a:rPr lang="en"/>
              <a:t>Dev vs production environments     Divergent     As similar as possible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Backing services, such as the app’s database, queueing system, or cache, is one area where dev/prod parity is important. Many languages offer libraries which simplify access to the backing service, including adapters to different types of services. Some examples are in the table below.</a:t>
            </a:r>
            <a:endParaRPr/>
          </a:p>
          <a:p>
            <a:pPr indent="0" lvl="0" marL="0" rtl="0" algn="l">
              <a:spcBef>
                <a:spcPts val="0"/>
              </a:spcBef>
              <a:spcAft>
                <a:spcPts val="0"/>
              </a:spcAft>
              <a:buClr>
                <a:schemeClr val="dk1"/>
              </a:buClr>
              <a:buSzPts val="1100"/>
              <a:buFont typeface="Arial"/>
              <a:buNone/>
            </a:pPr>
            <a:r>
              <a:rPr lang="en"/>
              <a:t>Type     Language     Library     Adapters</a:t>
            </a:r>
            <a:endParaRPr/>
          </a:p>
          <a:p>
            <a:pPr indent="0" lvl="0" marL="0" rtl="0" algn="l">
              <a:spcBef>
                <a:spcPts val="0"/>
              </a:spcBef>
              <a:spcAft>
                <a:spcPts val="0"/>
              </a:spcAft>
              <a:buClr>
                <a:schemeClr val="dk1"/>
              </a:buClr>
              <a:buSzPts val="1100"/>
              <a:buFont typeface="Arial"/>
              <a:buNone/>
            </a:pPr>
            <a:r>
              <a:rPr lang="en"/>
              <a:t>Database     Ruby/Rails     ActiveRecord     MySQL, PostgreSQL, SQLite</a:t>
            </a:r>
            <a:endParaRPr/>
          </a:p>
          <a:p>
            <a:pPr indent="0" lvl="0" marL="0" rtl="0" algn="l">
              <a:spcBef>
                <a:spcPts val="0"/>
              </a:spcBef>
              <a:spcAft>
                <a:spcPts val="0"/>
              </a:spcAft>
              <a:buClr>
                <a:schemeClr val="dk1"/>
              </a:buClr>
              <a:buSzPts val="1100"/>
              <a:buFont typeface="Arial"/>
              <a:buNone/>
            </a:pPr>
            <a:r>
              <a:rPr lang="en"/>
              <a:t>Queue     Python/Django     Celery     RabbitMQ, Beanstalkd, Redis</a:t>
            </a:r>
            <a:endParaRPr/>
          </a:p>
          <a:p>
            <a:pPr indent="0" lvl="0" marL="0" rtl="0" algn="l">
              <a:spcBef>
                <a:spcPts val="0"/>
              </a:spcBef>
              <a:spcAft>
                <a:spcPts val="0"/>
              </a:spcAft>
              <a:buClr>
                <a:schemeClr val="dk1"/>
              </a:buClr>
              <a:buSzPts val="1100"/>
              <a:buFont typeface="Arial"/>
              <a:buNone/>
            </a:pPr>
            <a:r>
              <a:rPr lang="en"/>
              <a:t>Cache     Ruby/Rails     ActiveSupport::Cache     Memory, filesystem, Memcached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Developers sometimes find great appeal in using a lightweight backing service in their local environments, while a more serious and robust backing service will be used in production. For example, using SQLite locally and PostgreSQL in production; or local process memory for caching in development and Memcached in production.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twelve-factor developer resists the urge to use different backing services between development and production, even when adapters theoretically abstract away any differences in backing services. Differences between backing services mean that tiny incompatibilities crop up, causing code that worked and passed tests in development or staging to fail in production. These types of errors create friction that disincentivizes continuous deployment. The cost of this friction and the subsequent dampening of continuous deployment is extremely high when considered in aggregate over the lifetime of an application.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Lightweight local services are less compelling than they once were. Modern backing services such as Memcached, PostgreSQL, and RabbitMQ are not difficult to install and run thanks to modern packaging systems, such as Homebrew and apt-get. Alternatively, declarative provisioning tools such as Chef and Puppet combined with light-weight virtual environments such as Docker and Vagrant allow developers to run local environments which closely approximate production environments. The cost of installing and using these systems is low compared to the benefit of dev/prod parity and continuous deployment.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Adapters to different backing services are still useful, because they make porting to new backing services relatively painless. But all deploys of the app (developer environments, staging, production) should be using the same type and version of each of the backing services.</a:t>
            </a:r>
            <a:endParaRPr/>
          </a:p>
        </p:txBody>
      </p:sp>
      <p:sp>
        <p:nvSpPr>
          <p:cNvPr id="586" name="Google Shape;586;gd3fa6069fb_0_6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d3fa6069fb_0_6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Clr>
                <a:schemeClr val="dk1"/>
              </a:buClr>
              <a:buSzPts val="1100"/>
              <a:buFont typeface="Arial"/>
              <a:buNone/>
            </a:pPr>
            <a:r>
              <a:rPr i="1" lang="en">
                <a:solidFill>
                  <a:schemeClr val="dk1"/>
                </a:solidFill>
              </a:rPr>
              <a:t>Logs</a:t>
            </a:r>
            <a:r>
              <a:rPr lang="en">
                <a:solidFill>
                  <a:schemeClr val="dk1"/>
                </a:solidFill>
              </a:rPr>
              <a:t> provide visibility into the behavior of a running app. In server-based environments they are commonly written to a file on disk (a “logfile”); but this is only an output format.</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Logs are the</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stream</a:t>
            </a:r>
            <a:r>
              <a:rPr lang="en">
                <a:solidFill>
                  <a:schemeClr val="dk1"/>
                </a:solidFill>
              </a:rPr>
              <a:t> of aggregated, time-ordered events collected from the output streams of all running processes and backing services. Logs in their raw form are typically a text format with one event per line (though backtraces from exceptions may span multiple lines). Logs have no fixed beginning or end, but flow continuously as long as the app is operating.</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b="1" lang="en">
                <a:solidFill>
                  <a:schemeClr val="dk1"/>
                </a:solidFill>
              </a:rPr>
              <a:t>A twelve-factor app never concerns itself with routing or storage of its output stream.</a:t>
            </a:r>
            <a:r>
              <a:rPr lang="en">
                <a:solidFill>
                  <a:schemeClr val="dk1"/>
                </a:solidFill>
              </a:rPr>
              <a:t> It should not attempt to write to or manage logfiles. Instead, each running process writes its event stream, unbuffered, to stdout. During local development, the developer will view this stream in the foreground of their terminal to observe the app’s behavior.</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In staging or production deploys, each process’ stream will be captured by the execution environment, collated together with all other streams from the app, and routed to one or more final destinations for viewing and long-term archival. These archival destinations are not visible to or configurable by the app, and instead are completely managed by the execution environment. Open-source log routers (such as</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Logplex</a:t>
            </a:r>
            <a:r>
              <a:rPr lang="en">
                <a:solidFill>
                  <a:schemeClr val="dk1"/>
                </a:solidFill>
              </a:rPr>
              <a:t> and</a:t>
            </a:r>
            <a:r>
              <a:rPr lang="en">
                <a:solidFill>
                  <a:schemeClr val="dk1"/>
                </a:solidFill>
                <a:uFill>
                  <a:noFill/>
                </a:uFill>
                <a:hlinkClick r:id="rId6">
                  <a:extLst>
                    <a:ext uri="{A12FA001-AC4F-418D-AE19-62706E023703}">
                      <ahyp:hlinkClr val="tx"/>
                    </a:ext>
                  </a:extLst>
                </a:hlinkClick>
              </a:rPr>
              <a:t> </a:t>
            </a:r>
            <a:r>
              <a:rPr lang="en" u="sng">
                <a:solidFill>
                  <a:schemeClr val="hlink"/>
                </a:solidFill>
                <a:hlinkClick r:id="rId7"/>
              </a:rPr>
              <a:t>Fluentd</a:t>
            </a:r>
            <a:r>
              <a:rPr lang="en">
                <a:solidFill>
                  <a:schemeClr val="dk1"/>
                </a:solidFill>
              </a:rPr>
              <a:t>) are available for this purpose.</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The event stream for an app can be routed to a file, or watched via realtime tail in a terminal. Most significantly, the stream can be sent to a log indexing and analysis system such as</a:t>
            </a:r>
            <a:r>
              <a:rPr lang="en">
                <a:solidFill>
                  <a:schemeClr val="dk1"/>
                </a:solidFill>
                <a:uFill>
                  <a:noFill/>
                </a:uFill>
                <a:hlinkClick r:id="rId8">
                  <a:extLst>
                    <a:ext uri="{A12FA001-AC4F-418D-AE19-62706E023703}">
                      <ahyp:hlinkClr val="tx"/>
                    </a:ext>
                  </a:extLst>
                </a:hlinkClick>
              </a:rPr>
              <a:t> </a:t>
            </a:r>
            <a:r>
              <a:rPr lang="en" u="sng">
                <a:solidFill>
                  <a:schemeClr val="hlink"/>
                </a:solidFill>
                <a:hlinkClick r:id="rId9"/>
              </a:rPr>
              <a:t>Splunk</a:t>
            </a:r>
            <a:r>
              <a:rPr lang="en">
                <a:solidFill>
                  <a:schemeClr val="dk1"/>
                </a:solidFill>
              </a:rPr>
              <a:t>, or a general-purpose data warehousing system such as</a:t>
            </a:r>
            <a:r>
              <a:rPr lang="en">
                <a:solidFill>
                  <a:schemeClr val="dk1"/>
                </a:solidFill>
                <a:uFill>
                  <a:noFill/>
                </a:uFill>
                <a:hlinkClick r:id="rId10">
                  <a:extLst>
                    <a:ext uri="{A12FA001-AC4F-418D-AE19-62706E023703}">
                      <ahyp:hlinkClr val="tx"/>
                    </a:ext>
                  </a:extLst>
                </a:hlinkClick>
              </a:rPr>
              <a:t> </a:t>
            </a:r>
            <a:r>
              <a:rPr lang="en" u="sng">
                <a:solidFill>
                  <a:schemeClr val="hlink"/>
                </a:solidFill>
                <a:hlinkClick r:id="rId11"/>
              </a:rPr>
              <a:t>Hadoop/Hive</a:t>
            </a:r>
            <a:r>
              <a:rPr lang="en">
                <a:solidFill>
                  <a:schemeClr val="dk1"/>
                </a:solidFill>
              </a:rPr>
              <a:t>. These systems allow for great power and flexibility for introspecting an app’s behavior over time, including:</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Finding specific events in the past.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Large-scale graphing of trends (such as requests per minute).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Active alerting according to user-defined heuristics (such as an alert when the quantity of errors per minute exceeds a certain threshold).</a:t>
            </a:r>
            <a:endParaRPr>
              <a:solidFill>
                <a:schemeClr val="dk1"/>
              </a:solidFill>
            </a:endParaRPr>
          </a:p>
          <a:p>
            <a:pPr indent="0" lvl="0" marL="0" rtl="0" algn="l">
              <a:spcBef>
                <a:spcPts val="2200"/>
              </a:spcBef>
              <a:spcAft>
                <a:spcPts val="0"/>
              </a:spcAft>
              <a:buNone/>
            </a:pPr>
            <a:r>
              <a:t/>
            </a:r>
            <a:endParaRPr/>
          </a:p>
        </p:txBody>
      </p:sp>
      <p:sp>
        <p:nvSpPr>
          <p:cNvPr id="596" name="Google Shape;596;gd3fa6069fb_0_6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d3fa6069fb_0_7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i="1" lang="en">
                <a:solidFill>
                  <a:schemeClr val="dk1"/>
                </a:solidFill>
              </a:rPr>
              <a:t>Logs</a:t>
            </a:r>
            <a:r>
              <a:rPr lang="en">
                <a:solidFill>
                  <a:schemeClr val="dk1"/>
                </a:solidFill>
              </a:rPr>
              <a:t> provide visibility into the behavior of a running app. In server-based environments they are commonly written to a file on disk (a “logfile”); but this is only an output format.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Logs are the</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stream</a:t>
            </a:r>
            <a:r>
              <a:rPr lang="en">
                <a:solidFill>
                  <a:schemeClr val="dk1"/>
                </a:solidFill>
              </a:rPr>
              <a:t> of aggregated, time-ordered events collected from the output streams of all running processes and backing services. Logs in their raw form are typically a text format with one event per line (though backtraces from exceptions may span multiple lines). Logs have no fixed beginning or end, but flow continuously as long as the app is operating.</a:t>
            </a:r>
            <a:endParaRPr>
              <a:solidFill>
                <a:schemeClr val="dk1"/>
              </a:solidFill>
            </a:endParaRPr>
          </a:p>
          <a:p>
            <a:pPr indent="0" lvl="0" marL="0" rtl="0" algn="l">
              <a:lnSpc>
                <a:spcPct val="115000"/>
              </a:lnSpc>
              <a:spcBef>
                <a:spcPts val="2200"/>
              </a:spcBef>
              <a:spcAft>
                <a:spcPts val="0"/>
              </a:spcAft>
              <a:buNone/>
            </a:pPr>
            <a:r>
              <a:rPr b="1" lang="en">
                <a:solidFill>
                  <a:schemeClr val="dk1"/>
                </a:solidFill>
              </a:rPr>
              <a:t>A twelve-factor app never concerns itself with routing or storage of its output stream.</a:t>
            </a:r>
            <a:r>
              <a:rPr lang="en">
                <a:solidFill>
                  <a:schemeClr val="dk1"/>
                </a:solidFill>
              </a:rPr>
              <a:t> It should not attempt to write to or manage logfiles. Instead, each running process writes its event stream, unbuffered, to stdout. During local development, the developer will view this stream in the foreground of their terminal to observe the app’s behavior.</a:t>
            </a:r>
            <a:endParaRPr>
              <a:solidFill>
                <a:schemeClr val="dk1"/>
              </a:solidFill>
            </a:endParaRPr>
          </a:p>
          <a:p>
            <a:pPr indent="0" lvl="0" marL="0" rtl="0" algn="l">
              <a:lnSpc>
                <a:spcPct val="115000"/>
              </a:lnSpc>
              <a:spcBef>
                <a:spcPts val="2200"/>
              </a:spcBef>
              <a:spcAft>
                <a:spcPts val="0"/>
              </a:spcAft>
              <a:buNone/>
            </a:pPr>
            <a:r>
              <a:rPr lang="en">
                <a:solidFill>
                  <a:schemeClr val="dk1"/>
                </a:solidFill>
              </a:rPr>
              <a:t>In staging or production deploys, each process’ stream will be captured by the execution environment, collated together with all other streams from the app, and routed to one or more final destinations for viewing and long-term archival. These archival destinations are not visible to or configurable by the app, and instead are completely managed by the execution environment. Open-source log routers (such as</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Logplex</a:t>
            </a:r>
            <a:r>
              <a:rPr lang="en">
                <a:solidFill>
                  <a:schemeClr val="dk1"/>
                </a:solidFill>
              </a:rPr>
              <a:t> and</a:t>
            </a:r>
            <a:r>
              <a:rPr lang="en">
                <a:solidFill>
                  <a:schemeClr val="dk1"/>
                </a:solidFill>
                <a:uFill>
                  <a:noFill/>
                </a:uFill>
                <a:hlinkClick r:id="rId6">
                  <a:extLst>
                    <a:ext uri="{A12FA001-AC4F-418D-AE19-62706E023703}">
                      <ahyp:hlinkClr val="tx"/>
                    </a:ext>
                  </a:extLst>
                </a:hlinkClick>
              </a:rPr>
              <a:t> </a:t>
            </a:r>
            <a:r>
              <a:rPr lang="en" u="sng">
                <a:solidFill>
                  <a:schemeClr val="hlink"/>
                </a:solidFill>
                <a:hlinkClick r:id="rId7"/>
              </a:rPr>
              <a:t>Fluentd</a:t>
            </a:r>
            <a:r>
              <a:rPr lang="en">
                <a:solidFill>
                  <a:schemeClr val="dk1"/>
                </a:solidFill>
              </a:rPr>
              <a:t>) are available for this purpose.</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event stream for an app can be routed to a file, or watched via realtime tail in a terminal. Most significantly, the stream can be sent to a log indexing and analysis system such as</a:t>
            </a:r>
            <a:r>
              <a:rPr lang="en">
                <a:solidFill>
                  <a:schemeClr val="dk1"/>
                </a:solidFill>
                <a:uFill>
                  <a:noFill/>
                </a:uFill>
                <a:hlinkClick r:id="rId8">
                  <a:extLst>
                    <a:ext uri="{A12FA001-AC4F-418D-AE19-62706E023703}">
                      <ahyp:hlinkClr val="tx"/>
                    </a:ext>
                  </a:extLst>
                </a:hlinkClick>
              </a:rPr>
              <a:t> </a:t>
            </a:r>
            <a:r>
              <a:rPr lang="en" u="sng">
                <a:solidFill>
                  <a:schemeClr val="hlink"/>
                </a:solidFill>
                <a:hlinkClick r:id="rId9"/>
              </a:rPr>
              <a:t>Splunk</a:t>
            </a:r>
            <a:r>
              <a:rPr lang="en">
                <a:solidFill>
                  <a:schemeClr val="dk1"/>
                </a:solidFill>
              </a:rPr>
              <a:t>, or a general-purpose data warehousing system such as</a:t>
            </a:r>
            <a:r>
              <a:rPr lang="en">
                <a:solidFill>
                  <a:schemeClr val="dk1"/>
                </a:solidFill>
                <a:uFill>
                  <a:noFill/>
                </a:uFill>
                <a:hlinkClick r:id="rId10">
                  <a:extLst>
                    <a:ext uri="{A12FA001-AC4F-418D-AE19-62706E023703}">
                      <ahyp:hlinkClr val="tx"/>
                    </a:ext>
                  </a:extLst>
                </a:hlinkClick>
              </a:rPr>
              <a:t> </a:t>
            </a:r>
            <a:r>
              <a:rPr lang="en" u="sng">
                <a:solidFill>
                  <a:schemeClr val="hlink"/>
                </a:solidFill>
                <a:hlinkClick r:id="rId11"/>
              </a:rPr>
              <a:t>Hadoop/Hive</a:t>
            </a:r>
            <a:r>
              <a:rPr lang="en">
                <a:solidFill>
                  <a:schemeClr val="dk1"/>
                </a:solidFill>
              </a:rPr>
              <a:t>. These systems allow for great power and flexibility for introspecting an app’s behavior over time, including:</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Finding specific events in the past.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Large-scale graphing of trends (such as requests per minute).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Active alerting according to user-defined heuristics (such as an alert when the quantity of errors per minute exceeds a certain threshold).</a:t>
            </a:r>
            <a:endParaRPr>
              <a:solidFill>
                <a:schemeClr val="dk1"/>
              </a:solidFill>
            </a:endParaRPr>
          </a:p>
          <a:p>
            <a:pPr indent="0" lvl="0" marL="0" rtl="0" algn="l">
              <a:spcBef>
                <a:spcPts val="2200"/>
              </a:spcBef>
              <a:spcAft>
                <a:spcPts val="0"/>
              </a:spcAft>
              <a:buNone/>
            </a:pPr>
            <a:r>
              <a:t/>
            </a:r>
            <a:endParaRPr/>
          </a:p>
        </p:txBody>
      </p:sp>
      <p:sp>
        <p:nvSpPr>
          <p:cNvPr id="607" name="Google Shape;607;gd3fa6069fb_0_7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d3fa6069fb_0_7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d3fa6069fb_0_7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97d3c7589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The monolithic architecture</a:t>
            </a:r>
            <a:r>
              <a:rPr lang="en">
                <a:solidFill>
                  <a:schemeClr val="dk1"/>
                </a:solidFill>
              </a:rPr>
              <a:t> is considered to be a traditional way of building applications. A monolithic application is built as a single and indivisible unit. Usually, such a solution comprises a client-side user interface, a server side-application, and a database. It is unified and all the functions are managed and served in one place.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Normally, monolithic applications have one large code base and lack modularity. If developers want to update or change something, they access the same code base. So, they make changes in the whole stack at once.</a:t>
            </a:r>
            <a:endParaRPr>
              <a:solidFill>
                <a:schemeClr val="dk1"/>
              </a:solidFill>
            </a:endParaRPr>
          </a:p>
          <a:p>
            <a:pPr indent="0" lvl="0" marL="0" rtl="0" algn="l">
              <a:spcBef>
                <a:spcPts val="1200"/>
              </a:spcBef>
              <a:spcAft>
                <a:spcPts val="0"/>
              </a:spcAft>
              <a:buNone/>
            </a:pPr>
            <a:r>
              <a:rPr lang="en"/>
              <a:t>Unfortunately, this simple approach has a huge limitation. Successful applications have</a:t>
            </a:r>
            <a:endParaRPr/>
          </a:p>
          <a:p>
            <a:pPr indent="0" lvl="0" marL="0" rtl="0" algn="l">
              <a:spcBef>
                <a:spcPts val="0"/>
              </a:spcBef>
              <a:spcAft>
                <a:spcPts val="0"/>
              </a:spcAft>
              <a:buNone/>
            </a:pPr>
            <a:r>
              <a:rPr lang="en"/>
              <a:t>a habit of growing over time and eventually becoming huge. During each sprint, your</a:t>
            </a:r>
            <a:endParaRPr/>
          </a:p>
          <a:p>
            <a:pPr indent="0" lvl="0" marL="0" rtl="0" algn="l">
              <a:spcBef>
                <a:spcPts val="0"/>
              </a:spcBef>
              <a:spcAft>
                <a:spcPts val="0"/>
              </a:spcAft>
              <a:buNone/>
            </a:pPr>
            <a:r>
              <a:rPr lang="en"/>
              <a:t>development team implements a few more user stories, which, of course, means adding</a:t>
            </a:r>
            <a:endParaRPr/>
          </a:p>
          <a:p>
            <a:pPr indent="0" lvl="0" marL="0" rtl="0" algn="l">
              <a:spcBef>
                <a:spcPts val="0"/>
              </a:spcBef>
              <a:spcAft>
                <a:spcPts val="0"/>
              </a:spcAft>
              <a:buNone/>
            </a:pPr>
            <a:r>
              <a:rPr lang="en"/>
              <a:t>many lines of code. After a few years, your small, simple application will have grown into</a:t>
            </a:r>
            <a:endParaRPr/>
          </a:p>
          <a:p>
            <a:pPr indent="0" lvl="0" marL="0" rtl="0" algn="l">
              <a:spcBef>
                <a:spcPts val="0"/>
              </a:spcBef>
              <a:spcAft>
                <a:spcPts val="0"/>
              </a:spcAft>
              <a:buNone/>
            </a:pPr>
            <a:r>
              <a:rPr lang="en"/>
              <a:t>a monstrous monolith. To give an extreme example, I recently spoke to a developer who</a:t>
            </a:r>
            <a:endParaRPr/>
          </a:p>
          <a:p>
            <a:pPr indent="0" lvl="0" marL="0" rtl="0" algn="l">
              <a:spcBef>
                <a:spcPts val="0"/>
              </a:spcBef>
              <a:spcAft>
                <a:spcPts val="0"/>
              </a:spcAft>
              <a:buNone/>
            </a:pPr>
            <a:r>
              <a:rPr lang="en"/>
              <a:t>was writing a tool to analyze the dependencies between the thousands of JARs in their</a:t>
            </a:r>
            <a:endParaRPr/>
          </a:p>
          <a:p>
            <a:pPr indent="0" lvl="0" marL="0" rtl="0" algn="l">
              <a:spcBef>
                <a:spcPts val="0"/>
              </a:spcBef>
              <a:spcAft>
                <a:spcPts val="0"/>
              </a:spcAft>
              <a:buNone/>
            </a:pPr>
            <a:r>
              <a:rPr lang="en"/>
              <a:t>multi-million lines of code (LOC) application. I’m sure it took the concerted effort of a</a:t>
            </a:r>
            <a:endParaRPr/>
          </a:p>
          <a:p>
            <a:pPr indent="0" lvl="0" marL="0" rtl="0" algn="l">
              <a:spcBef>
                <a:spcPts val="0"/>
              </a:spcBef>
              <a:spcAft>
                <a:spcPts val="0"/>
              </a:spcAft>
              <a:buNone/>
            </a:pPr>
            <a:r>
              <a:rPr lang="en"/>
              <a:t>large number of developers over many years to create such a beast.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your application has become a large, complex monolith, your development</a:t>
            </a:r>
            <a:endParaRPr/>
          </a:p>
          <a:p>
            <a:pPr indent="0" lvl="0" marL="0" rtl="0" algn="l">
              <a:spcBef>
                <a:spcPts val="0"/>
              </a:spcBef>
              <a:spcAft>
                <a:spcPts val="0"/>
              </a:spcAft>
              <a:buNone/>
            </a:pPr>
            <a:r>
              <a:rPr lang="en"/>
              <a:t>organization is probably in a world of pain. Any attempts at agile development and</a:t>
            </a:r>
            <a:endParaRPr/>
          </a:p>
          <a:p>
            <a:pPr indent="0" lvl="0" marL="0" rtl="0" algn="l">
              <a:spcBef>
                <a:spcPts val="0"/>
              </a:spcBef>
              <a:spcAft>
                <a:spcPts val="0"/>
              </a:spcAft>
              <a:buNone/>
            </a:pPr>
            <a:r>
              <a:rPr lang="en"/>
              <a:t>delivery will flounder. One major problem is that the application is overwhelmingly</a:t>
            </a:r>
            <a:endParaRPr/>
          </a:p>
          <a:p>
            <a:pPr indent="0" lvl="0" marL="0" rtl="0" algn="l">
              <a:spcBef>
                <a:spcPts val="0"/>
              </a:spcBef>
              <a:spcAft>
                <a:spcPts val="0"/>
              </a:spcAft>
              <a:buNone/>
            </a:pPr>
            <a:r>
              <a:rPr lang="en"/>
              <a:t>complex. It’s simply too large for any single developer to fully understand. As a result,</a:t>
            </a:r>
            <a:endParaRPr/>
          </a:p>
          <a:p>
            <a:pPr indent="0" lvl="0" marL="0" rtl="0" algn="l">
              <a:spcBef>
                <a:spcPts val="0"/>
              </a:spcBef>
              <a:spcAft>
                <a:spcPts val="0"/>
              </a:spcAft>
              <a:buNone/>
            </a:pPr>
            <a:r>
              <a:rPr lang="en"/>
              <a:t>fixing bugs and implementing new features correctly becomes difficult and time</a:t>
            </a:r>
            <a:endParaRPr/>
          </a:p>
          <a:p>
            <a:pPr indent="0" lvl="0" marL="0" rtl="0" algn="l">
              <a:spcBef>
                <a:spcPts val="0"/>
              </a:spcBef>
              <a:spcAft>
                <a:spcPts val="0"/>
              </a:spcAft>
              <a:buNone/>
            </a:pPr>
            <a:r>
              <a:rPr lang="en"/>
              <a:t>consuming. What’s more, this tends to be a downwards spiral. If the codebase is difficult</a:t>
            </a:r>
            <a:endParaRPr/>
          </a:p>
          <a:p>
            <a:pPr indent="0" lvl="0" marL="0" rtl="0" algn="l">
              <a:spcBef>
                <a:spcPts val="0"/>
              </a:spcBef>
              <a:spcAft>
                <a:spcPts val="0"/>
              </a:spcAft>
              <a:buNone/>
            </a:pPr>
            <a:r>
              <a:rPr lang="en"/>
              <a:t>to understand, then changes won’t be made correctly. You will end up with a monstrous,</a:t>
            </a:r>
            <a:endParaRPr/>
          </a:p>
          <a:p>
            <a:pPr indent="0" lvl="0" marL="0" rtl="0" algn="l">
              <a:spcBef>
                <a:spcPts val="0"/>
              </a:spcBef>
              <a:spcAft>
                <a:spcPts val="0"/>
              </a:spcAft>
              <a:buNone/>
            </a:pPr>
            <a:r>
              <a:rPr lang="en"/>
              <a:t>incomprehensible big ball of mud.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sheer size of the application will also slow down development. The larger the</a:t>
            </a:r>
            <a:endParaRPr/>
          </a:p>
          <a:p>
            <a:pPr indent="0" lvl="0" marL="0" rtl="0" algn="l">
              <a:spcBef>
                <a:spcPts val="0"/>
              </a:spcBef>
              <a:spcAft>
                <a:spcPts val="0"/>
              </a:spcAft>
              <a:buNone/>
            </a:pPr>
            <a:r>
              <a:rPr lang="en"/>
              <a:t>application, the longer the start-up time is. I surveyed developers about the size and</a:t>
            </a:r>
            <a:endParaRPr/>
          </a:p>
          <a:p>
            <a:pPr indent="0" lvl="0" marL="0" rtl="0" algn="l">
              <a:spcBef>
                <a:spcPts val="0"/>
              </a:spcBef>
              <a:spcAft>
                <a:spcPts val="0"/>
              </a:spcAft>
              <a:buNone/>
            </a:pPr>
            <a:r>
              <a:rPr lang="en"/>
              <a:t>performance of their monolithic applications, and some reported start-up times as long</a:t>
            </a:r>
            <a:endParaRPr/>
          </a:p>
          <a:p>
            <a:pPr indent="0" lvl="0" marL="0" rtl="0" algn="l">
              <a:spcBef>
                <a:spcPts val="0"/>
              </a:spcBef>
              <a:spcAft>
                <a:spcPts val="0"/>
              </a:spcAft>
              <a:buNone/>
            </a:pPr>
            <a:r>
              <a:rPr lang="en"/>
              <a:t>as 12 minutes. I’ve also heard anecdotes of applications taking as long as 40 minutes to</a:t>
            </a:r>
            <a:endParaRPr/>
          </a:p>
          <a:p>
            <a:pPr indent="0" lvl="0" marL="0" rtl="0" algn="l">
              <a:spcBef>
                <a:spcPts val="0"/>
              </a:spcBef>
              <a:spcAft>
                <a:spcPts val="0"/>
              </a:spcAft>
              <a:buNone/>
            </a:pPr>
            <a:r>
              <a:rPr lang="en"/>
              <a:t>start up. If developers regularly have to restart the application server, then a large part</a:t>
            </a:r>
            <a:endParaRPr/>
          </a:p>
          <a:p>
            <a:pPr indent="0" lvl="0" marL="0" rtl="0" algn="l">
              <a:spcBef>
                <a:spcPts val="0"/>
              </a:spcBef>
              <a:spcAft>
                <a:spcPts val="0"/>
              </a:spcAft>
              <a:buNone/>
            </a:pPr>
            <a:r>
              <a:rPr lang="en"/>
              <a:t>of their day will be spent waiting around and their productivity will suffer.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problem with a large, complex monolithic application is that it is an obstacle to</a:t>
            </a:r>
            <a:endParaRPr/>
          </a:p>
          <a:p>
            <a:pPr indent="0" lvl="0" marL="0" rtl="0" algn="l">
              <a:spcBef>
                <a:spcPts val="0"/>
              </a:spcBef>
              <a:spcAft>
                <a:spcPts val="0"/>
              </a:spcAft>
              <a:buNone/>
            </a:pPr>
            <a:r>
              <a:rPr lang="en"/>
              <a:t>continuous deployment. Today, the state of the art for SaaS applications is to push changes</a:t>
            </a:r>
            <a:endParaRPr/>
          </a:p>
          <a:p>
            <a:pPr indent="0" lvl="0" marL="0" rtl="0" algn="l">
              <a:spcBef>
                <a:spcPts val="0"/>
              </a:spcBef>
              <a:spcAft>
                <a:spcPts val="0"/>
              </a:spcAft>
              <a:buNone/>
            </a:pPr>
            <a:r>
              <a:rPr lang="en"/>
              <a:t>into production many times a day. This is extremely difficult to do with a complex monolith,</a:t>
            </a:r>
            <a:endParaRPr/>
          </a:p>
          <a:p>
            <a:pPr indent="0" lvl="0" marL="0" rtl="0" algn="l">
              <a:spcBef>
                <a:spcPts val="0"/>
              </a:spcBef>
              <a:spcAft>
                <a:spcPts val="0"/>
              </a:spcAft>
              <a:buNone/>
            </a:pPr>
            <a:r>
              <a:rPr lang="en"/>
              <a:t>since you must redeploy the entire application in order to update any one part of it.</a:t>
            </a:r>
            <a:endParaRPr/>
          </a:p>
          <a:p>
            <a:pPr indent="0" lvl="0" marL="0" rtl="0" algn="l">
              <a:spcBef>
                <a:spcPts val="0"/>
              </a:spcBef>
              <a:spcAft>
                <a:spcPts val="0"/>
              </a:spcAft>
              <a:buNone/>
            </a:pPr>
            <a:r>
              <a:rPr lang="en"/>
              <a:t>The lengthy start-up times that I mentioned earlier won’t help either. Also, since the impact</a:t>
            </a:r>
            <a:endParaRPr/>
          </a:p>
          <a:p>
            <a:pPr indent="0" lvl="0" marL="0" rtl="0" algn="l">
              <a:spcBef>
                <a:spcPts val="0"/>
              </a:spcBef>
              <a:spcAft>
                <a:spcPts val="0"/>
              </a:spcAft>
              <a:buNone/>
            </a:pPr>
            <a:r>
              <a:rPr lang="en"/>
              <a:t>of a change is usually not very well understood, it is likely that you have to do extensive</a:t>
            </a:r>
            <a:endParaRPr/>
          </a:p>
          <a:p>
            <a:pPr indent="0" lvl="0" marL="0" rtl="0" algn="l">
              <a:spcBef>
                <a:spcPts val="0"/>
              </a:spcBef>
              <a:spcAft>
                <a:spcPts val="0"/>
              </a:spcAft>
              <a:buNone/>
            </a:pPr>
            <a:r>
              <a:rPr lang="en"/>
              <a:t>manual testing. Consequently, continuous deployment is next to impossible to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Monolithic applications can also be difficult to scale when different modules have conflicting</a:t>
            </a:r>
            <a:endParaRPr/>
          </a:p>
          <a:p>
            <a:pPr indent="0" lvl="0" marL="0" rtl="0" algn="l">
              <a:spcBef>
                <a:spcPts val="0"/>
              </a:spcBef>
              <a:spcAft>
                <a:spcPts val="0"/>
              </a:spcAft>
              <a:buNone/>
            </a:pPr>
            <a:r>
              <a:rPr lang="en"/>
              <a:t>resource requirements. For example, one module might implement CPU-intensive image</a:t>
            </a:r>
            <a:endParaRPr/>
          </a:p>
          <a:p>
            <a:pPr indent="0" lvl="0" marL="0" rtl="0" algn="l">
              <a:spcBef>
                <a:spcPts val="0"/>
              </a:spcBef>
              <a:spcAft>
                <a:spcPts val="0"/>
              </a:spcAft>
              <a:buNone/>
            </a:pPr>
            <a:r>
              <a:rPr lang="en"/>
              <a:t>processing logic and would ideally be deployed in Amazon EC2 Compute Optimized</a:t>
            </a:r>
            <a:endParaRPr/>
          </a:p>
          <a:p>
            <a:pPr indent="0" lvl="0" marL="0" rtl="0" algn="l">
              <a:spcBef>
                <a:spcPts val="0"/>
              </a:spcBef>
              <a:spcAft>
                <a:spcPts val="0"/>
              </a:spcAft>
              <a:buNone/>
            </a:pPr>
            <a:r>
              <a:rPr lang="en"/>
              <a:t>instances. Another module might be an in-memory database and best suited for EC2</a:t>
            </a:r>
            <a:endParaRPr/>
          </a:p>
          <a:p>
            <a:pPr indent="0" lvl="0" marL="0" rtl="0" algn="l">
              <a:spcBef>
                <a:spcPts val="0"/>
              </a:spcBef>
              <a:spcAft>
                <a:spcPts val="0"/>
              </a:spcAft>
              <a:buNone/>
            </a:pPr>
            <a:r>
              <a:rPr lang="en"/>
              <a:t>Memory-optimized instances. However, because these modules are deployed together,</a:t>
            </a:r>
            <a:endParaRPr/>
          </a:p>
          <a:p>
            <a:pPr indent="0" lvl="0" marL="0" rtl="0" algn="l">
              <a:spcBef>
                <a:spcPts val="0"/>
              </a:spcBef>
              <a:spcAft>
                <a:spcPts val="0"/>
              </a:spcAft>
              <a:buNone/>
            </a:pPr>
            <a:r>
              <a:rPr lang="en"/>
              <a:t>you have to compromise on the choice of hardware.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problem with monolithic applications is reliability. Because all modules are running</a:t>
            </a:r>
            <a:endParaRPr/>
          </a:p>
          <a:p>
            <a:pPr indent="0" lvl="0" marL="0" rtl="0" algn="l">
              <a:spcBef>
                <a:spcPts val="0"/>
              </a:spcBef>
              <a:spcAft>
                <a:spcPts val="0"/>
              </a:spcAft>
              <a:buNone/>
            </a:pPr>
            <a:r>
              <a:rPr lang="en"/>
              <a:t>within the same process, a bug in any module, such as a memory leak, can potentially bring</a:t>
            </a:r>
            <a:endParaRPr/>
          </a:p>
          <a:p>
            <a:pPr indent="0" lvl="0" marL="0" rtl="0" algn="l">
              <a:spcBef>
                <a:spcPts val="0"/>
              </a:spcBef>
              <a:spcAft>
                <a:spcPts val="0"/>
              </a:spcAft>
              <a:buNone/>
            </a:pPr>
            <a:r>
              <a:rPr lang="en"/>
              <a:t>down the entire process. Moreover, since all instances of the application are identical,</a:t>
            </a:r>
            <a:endParaRPr/>
          </a:p>
          <a:p>
            <a:pPr indent="0" lvl="0" marL="0" rtl="0" algn="l">
              <a:spcBef>
                <a:spcPts val="0"/>
              </a:spcBef>
              <a:spcAft>
                <a:spcPts val="0"/>
              </a:spcAft>
              <a:buNone/>
            </a:pPr>
            <a:r>
              <a:rPr lang="en"/>
              <a:t>that bug will impact the availability of the entire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 but not least, monolithic applications make it extremely difficult to adopt new</a:t>
            </a:r>
            <a:endParaRPr/>
          </a:p>
          <a:p>
            <a:pPr indent="0" lvl="0" marL="0" rtl="0" algn="l">
              <a:spcBef>
                <a:spcPts val="0"/>
              </a:spcBef>
              <a:spcAft>
                <a:spcPts val="0"/>
              </a:spcAft>
              <a:buNone/>
            </a:pPr>
            <a:r>
              <a:rPr lang="en"/>
              <a:t>frameworks and languages. For example, let’s imagine that you have 2 million lines of code</a:t>
            </a:r>
            <a:endParaRPr/>
          </a:p>
          <a:p>
            <a:pPr indent="0" lvl="0" marL="0" rtl="0" algn="l">
              <a:spcBef>
                <a:spcPts val="0"/>
              </a:spcBef>
              <a:spcAft>
                <a:spcPts val="0"/>
              </a:spcAft>
              <a:buNone/>
            </a:pPr>
            <a:r>
              <a:rPr lang="en"/>
              <a:t>written using the XYZ framework. It would be extremely expensive (in both time and cost)</a:t>
            </a:r>
            <a:endParaRPr/>
          </a:p>
          <a:p>
            <a:pPr indent="0" lvl="0" marL="0" rtl="0" algn="l">
              <a:spcBef>
                <a:spcPts val="0"/>
              </a:spcBef>
              <a:spcAft>
                <a:spcPts val="0"/>
              </a:spcAft>
              <a:buNone/>
            </a:pPr>
            <a:r>
              <a:rPr lang="en"/>
              <a:t>to rewrite the entire application to use the newer ABC framework, even if that framework</a:t>
            </a:r>
            <a:endParaRPr/>
          </a:p>
          <a:p>
            <a:pPr indent="0" lvl="0" marL="0" rtl="0" algn="l">
              <a:spcBef>
                <a:spcPts val="0"/>
              </a:spcBef>
              <a:spcAft>
                <a:spcPts val="0"/>
              </a:spcAft>
              <a:buNone/>
            </a:pPr>
            <a:r>
              <a:rPr lang="en"/>
              <a:t>was considerably better. As a result, there is a huge barrier to adopting new technologies.</a:t>
            </a:r>
            <a:endParaRPr/>
          </a:p>
          <a:p>
            <a:pPr indent="0" lvl="0" marL="0" rtl="0" algn="l">
              <a:spcBef>
                <a:spcPts val="0"/>
              </a:spcBef>
              <a:spcAft>
                <a:spcPts val="0"/>
              </a:spcAft>
              <a:buNone/>
            </a:pPr>
            <a:r>
              <a:rPr lang="en"/>
              <a:t>You are stuck with whatever technology choices you made at the start of the project.</a:t>
            </a:r>
            <a:endParaRPr/>
          </a:p>
          <a:p>
            <a:pPr indent="0" lvl="0" marL="0" rtl="0" algn="l">
              <a:spcBef>
                <a:spcPts val="0"/>
              </a:spcBef>
              <a:spcAft>
                <a:spcPts val="0"/>
              </a:spcAft>
              <a:buNone/>
            </a:pPr>
            <a:r>
              <a:rPr lang="en"/>
              <a:t>To summarize: you have a successful business-critical application that has grown into a</a:t>
            </a:r>
            <a:endParaRPr/>
          </a:p>
          <a:p>
            <a:pPr indent="0" lvl="0" marL="0" rtl="0" algn="l">
              <a:spcBef>
                <a:spcPts val="0"/>
              </a:spcBef>
              <a:spcAft>
                <a:spcPts val="0"/>
              </a:spcAft>
              <a:buNone/>
            </a:pPr>
            <a:r>
              <a:rPr lang="en"/>
              <a:t>monstrous monolith that very few, if any, developers understand. It is written using obsolete,</a:t>
            </a:r>
            <a:endParaRPr/>
          </a:p>
          <a:p>
            <a:pPr indent="0" lvl="0" marL="0" rtl="0" algn="l">
              <a:spcBef>
                <a:spcPts val="0"/>
              </a:spcBef>
              <a:spcAft>
                <a:spcPts val="0"/>
              </a:spcAft>
              <a:buNone/>
            </a:pPr>
            <a:r>
              <a:rPr lang="en"/>
              <a:t>unproductive technology that makes hiring talented developers difficult. The application is</a:t>
            </a:r>
            <a:endParaRPr/>
          </a:p>
          <a:p>
            <a:pPr indent="0" lvl="0" marL="0" rtl="0" algn="l">
              <a:spcBef>
                <a:spcPts val="0"/>
              </a:spcBef>
              <a:spcAft>
                <a:spcPts val="0"/>
              </a:spcAft>
              <a:buNone/>
            </a:pPr>
            <a:r>
              <a:rPr lang="en"/>
              <a:t>difficult to scale and is unreliable. As a result, agile development and delivery of applications</a:t>
            </a:r>
            <a:endParaRPr/>
          </a:p>
          <a:p>
            <a:pPr indent="0" lvl="0" marL="0" rtl="0" algn="l">
              <a:spcBef>
                <a:spcPts val="0"/>
              </a:spcBef>
              <a:spcAft>
                <a:spcPts val="0"/>
              </a:spcAft>
              <a:buNone/>
            </a:pPr>
            <a:r>
              <a:rPr lang="en"/>
              <a:t>is impossible.</a:t>
            </a:r>
            <a:endParaRPr/>
          </a:p>
          <a:p>
            <a:pPr indent="0" lvl="0" marL="0" rtl="0" algn="l">
              <a:spcBef>
                <a:spcPts val="0"/>
              </a:spcBef>
              <a:spcAft>
                <a:spcPts val="0"/>
              </a:spcAft>
              <a:buNone/>
            </a:pPr>
            <a:r>
              <a:t/>
            </a:r>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Strengths of the Monolithic Architecture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Less cross-cutting concerns.</a:t>
            </a:r>
            <a:r>
              <a:rPr lang="en">
                <a:solidFill>
                  <a:schemeClr val="dk1"/>
                </a:solidFill>
              </a:rPr>
              <a:t> Cross-cutting concerns are the concerns that affect the whole application such as logging, handling, caching, and performance monitoring. In a monolithic application, this area of functionality concerns only one application so it is easier to handle 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Easier debugging and testing. </a:t>
            </a:r>
            <a:r>
              <a:rPr lang="en">
                <a:solidFill>
                  <a:schemeClr val="dk1"/>
                </a:solidFill>
              </a:rPr>
              <a:t>In contrast to the microservices architecture, monolithic applications are much easier to debug and test. Since a monolithic app is a single indivisible unit, you can run end-to-end testing much faster.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Simple to deploy. Another advantage associated with the simplicity of monolithic apps is easier deployment. When it comes to monolithic applications, you do not have to handle many deployments – just one file or directory.</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Simple to develop. As long as the monolithic approach is a standard way of building applications, any engineering team has the right knowledge and capabilities to develop a monolithic application.</a:t>
            </a:r>
            <a:endParaRPr b="1">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Weaknesses of the Monolithic Architecture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Understanding. When a monolithic application scales up, it becomes too complicated to understand. Also, a complex system of code within one application is hard to manage.</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Making changes. It is harder to implement changes in such a large and complex application with highly tight coupling. Any code change affects the whole system so it has to be thoroughly coordinated. This makes the overall development process much longer.</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Scalability.</a:t>
            </a:r>
            <a:r>
              <a:rPr lang="en">
                <a:solidFill>
                  <a:schemeClr val="dk1"/>
                </a:solidFill>
              </a:rPr>
              <a:t> You cannot scale components independently, only the whole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New technology barriers.</a:t>
            </a:r>
            <a:r>
              <a:rPr lang="en">
                <a:solidFill>
                  <a:schemeClr val="dk1"/>
                </a:solidFill>
              </a:rPr>
              <a:t> It is extremely problematic to apply a new technology in a monolithic application because then the entire application has to be rewritten.</a:t>
            </a:r>
            <a:endParaRPr>
              <a:solidFill>
                <a:schemeClr val="dk1"/>
              </a:solidFill>
            </a:endParaRPr>
          </a:p>
          <a:p>
            <a:pPr indent="0" lvl="0" marL="0" rtl="0" algn="l">
              <a:spcBef>
                <a:spcPts val="1200"/>
              </a:spcBef>
              <a:spcAft>
                <a:spcPts val="0"/>
              </a:spcAft>
              <a:buNone/>
            </a:pPr>
            <a:r>
              <a:t/>
            </a:r>
            <a:endParaRPr/>
          </a:p>
        </p:txBody>
      </p:sp>
      <p:sp>
        <p:nvSpPr>
          <p:cNvPr id="188" name="Google Shape;188;gd97d3c758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da0be84064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629" name="Google Shape;629;gda0be8406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da0be84064_0_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Fast feedback loop</a:t>
            </a:r>
            <a:r>
              <a:rPr lang="en">
                <a:solidFill>
                  <a:schemeClr val="dk1"/>
                </a:solidFill>
              </a:rPr>
              <a:t>. In software development, what you don’t know really can hurt you. If there’s anything that really slows you down when developing software, it’s the lack of feedback on the quality and impact of the changes you made. You might think you move fast if you quickly commit code and move on to another task without running any tests or sanity checks. The reality will hit you later when you’re trying to figure out which change and from when (and by whom…) broke something. Continuous integration tools — when properly used — will remove much of this headache by providing you with quick answers to the question “did I break something?” for each commit.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Increase transparency and visibility</a:t>
            </a:r>
            <a:r>
              <a:rPr lang="en">
                <a:solidFill>
                  <a:schemeClr val="dk1"/>
                </a:solidFill>
              </a:rPr>
              <a:t>. When your CI/CD pipeline is set up, your entire team will know what’s going on with the builds as well as get the latest results of tests, which means they can raise issues and plan their work in context. You can see which changes tend to break builds more often.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Avoid “integration hell”</a:t>
            </a:r>
            <a:r>
              <a:rPr lang="en">
                <a:solidFill>
                  <a:schemeClr val="dk1"/>
                </a:solidFill>
              </a:rPr>
              <a:t>. If you think of software as a set of Lego pieces, each of which is crafted by an individual developer separately, it becomes clear that making different pieces go “click!” without any effort and friction is what helps the team make progress every day. If a specific piece is fine on its own in terms of implemented code, you will still need to make sure it plays nice with everything else. Continuous integration supports connecting the pieces of your software every day.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Detect and fix issues early</a:t>
            </a:r>
            <a:r>
              <a:rPr lang="en">
                <a:solidFill>
                  <a:schemeClr val="dk1"/>
                </a:solidFill>
              </a:rPr>
              <a:t>. The thing with bugs in software is that they hide other bugs that hide other bugs that… yes, you guessed it, hide more bugs. The more bugs pile up, the harder it is to test and find them, resulting in nasty last minute surprises (especially on a Friday night). If various kinds of useful automated tests are run in your continuous integration pipeline, you’ll be able to know what to fix as soon as a test fails. Not all of the testing can be automated and it takes time to automate what can be automated, but doing so helps you develop software in a sustainable way and keep the technical debt at a minimum.</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Improve quality and testability</a:t>
            </a:r>
            <a:r>
              <a:rPr lang="en">
                <a:solidFill>
                  <a:schemeClr val="dk1"/>
                </a:solidFill>
              </a:rPr>
              <a:t>. The easier it is to test something, the easier it is to determine its quality. Testability has multiple dimensions. On the inside, testability can be characterized by how controllable, observable, unbuggy, and decomposable your product is. Simply put, if your code is written in a way that doesn’t accommodate writing tests for it, you will have a hard time making it unbuggy. On the outside, testability is affected by how easily new builds are available, what kind of tools you have, and how much control you have over your test environments. Continuous integration and delivery drive both since you will need to write tests and run them, and also deliver builds frequently and reliably.</a:t>
            </a:r>
            <a:endParaRPr>
              <a:solidFill>
                <a:schemeClr val="dk1"/>
              </a:solidFill>
            </a:endParaRPr>
          </a:p>
          <a:p>
            <a:pPr indent="0" lvl="0" marL="0" rtl="0" algn="l">
              <a:spcBef>
                <a:spcPts val="1200"/>
              </a:spcBef>
              <a:spcAft>
                <a:spcPts val="0"/>
              </a:spcAft>
              <a:buNone/>
            </a:pPr>
            <a:r>
              <a:t/>
            </a:r>
            <a:endParaRPr>
              <a:solidFill>
                <a:schemeClr val="dk1"/>
              </a:solidFill>
            </a:endParaRPr>
          </a:p>
        </p:txBody>
      </p:sp>
      <p:sp>
        <p:nvSpPr>
          <p:cNvPr id="640" name="Google Shape;640;gda0be84064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da0be84064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da0be84064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da0be84064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da0be84064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da0be84064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da0be84064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da0be84064_0_1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668" name="Google Shape;668;gda0be84064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da0be84064_0_1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679" name="Google Shape;679;gda0be84064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da0be84064_0_1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688" name="Google Shape;688;gda0be84064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da0be84064_0_1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697" name="Google Shape;697;gda0be84064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da0be84064_0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da0be84064_0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97d3c7589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The monolithic architecture</a:t>
            </a:r>
            <a:r>
              <a:rPr lang="en">
                <a:solidFill>
                  <a:schemeClr val="dk1"/>
                </a:solidFill>
              </a:rPr>
              <a:t> is considered to be a traditional way of building applications. A monolithic application is built as a single and indivisible unit. Usually, such a solution comprises a client-side user interface, a server side-application, and a database. It is unified and all the functions are managed and served in one place.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Normally, monolithic applications have one large code base and lack modularity. If developers want to update or change something, they access the same code base. So, they make changes in the whole stack at once.</a:t>
            </a:r>
            <a:endParaRPr>
              <a:solidFill>
                <a:schemeClr val="dk1"/>
              </a:solidFill>
            </a:endParaRPr>
          </a:p>
          <a:p>
            <a:pPr indent="0" lvl="0" marL="0" rtl="0" algn="l">
              <a:spcBef>
                <a:spcPts val="1200"/>
              </a:spcBef>
              <a:spcAft>
                <a:spcPts val="0"/>
              </a:spcAft>
              <a:buNone/>
            </a:pPr>
            <a:r>
              <a:rPr lang="en"/>
              <a:t>Unfortunately, this simple approach has a huge limitation. Successful applications have</a:t>
            </a:r>
            <a:endParaRPr/>
          </a:p>
          <a:p>
            <a:pPr indent="0" lvl="0" marL="0" rtl="0" algn="l">
              <a:spcBef>
                <a:spcPts val="0"/>
              </a:spcBef>
              <a:spcAft>
                <a:spcPts val="0"/>
              </a:spcAft>
              <a:buNone/>
            </a:pPr>
            <a:r>
              <a:rPr lang="en"/>
              <a:t>a habit of growing over time and eventually becoming huge. During each sprint, your</a:t>
            </a:r>
            <a:endParaRPr/>
          </a:p>
          <a:p>
            <a:pPr indent="0" lvl="0" marL="0" rtl="0" algn="l">
              <a:spcBef>
                <a:spcPts val="0"/>
              </a:spcBef>
              <a:spcAft>
                <a:spcPts val="0"/>
              </a:spcAft>
              <a:buNone/>
            </a:pPr>
            <a:r>
              <a:rPr lang="en"/>
              <a:t>development team implements a few more user stories, which, of course, means adding</a:t>
            </a:r>
            <a:endParaRPr/>
          </a:p>
          <a:p>
            <a:pPr indent="0" lvl="0" marL="0" rtl="0" algn="l">
              <a:spcBef>
                <a:spcPts val="0"/>
              </a:spcBef>
              <a:spcAft>
                <a:spcPts val="0"/>
              </a:spcAft>
              <a:buNone/>
            </a:pPr>
            <a:r>
              <a:rPr lang="en"/>
              <a:t>many lines of code. After a few years, your small, simple application will have grown into</a:t>
            </a:r>
            <a:endParaRPr/>
          </a:p>
          <a:p>
            <a:pPr indent="0" lvl="0" marL="0" rtl="0" algn="l">
              <a:spcBef>
                <a:spcPts val="0"/>
              </a:spcBef>
              <a:spcAft>
                <a:spcPts val="0"/>
              </a:spcAft>
              <a:buNone/>
            </a:pPr>
            <a:r>
              <a:rPr lang="en"/>
              <a:t>a monstrous monolith. To give an extreme example, I recently spoke to a developer who</a:t>
            </a:r>
            <a:endParaRPr/>
          </a:p>
          <a:p>
            <a:pPr indent="0" lvl="0" marL="0" rtl="0" algn="l">
              <a:spcBef>
                <a:spcPts val="0"/>
              </a:spcBef>
              <a:spcAft>
                <a:spcPts val="0"/>
              </a:spcAft>
              <a:buNone/>
            </a:pPr>
            <a:r>
              <a:rPr lang="en"/>
              <a:t>was writing a tool to analyze the dependencies between the thousands of JARs in their</a:t>
            </a:r>
            <a:endParaRPr/>
          </a:p>
          <a:p>
            <a:pPr indent="0" lvl="0" marL="0" rtl="0" algn="l">
              <a:spcBef>
                <a:spcPts val="0"/>
              </a:spcBef>
              <a:spcAft>
                <a:spcPts val="0"/>
              </a:spcAft>
              <a:buNone/>
            </a:pPr>
            <a:r>
              <a:rPr lang="en"/>
              <a:t>multi-million lines of code (LOC) application. I’m sure it took the concerted effort of a</a:t>
            </a:r>
            <a:endParaRPr/>
          </a:p>
          <a:p>
            <a:pPr indent="0" lvl="0" marL="0" rtl="0" algn="l">
              <a:spcBef>
                <a:spcPts val="0"/>
              </a:spcBef>
              <a:spcAft>
                <a:spcPts val="0"/>
              </a:spcAft>
              <a:buNone/>
            </a:pPr>
            <a:r>
              <a:rPr lang="en"/>
              <a:t>large number of developers over many years to create such a beast.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your application has become a large, complex monolith, your development</a:t>
            </a:r>
            <a:endParaRPr/>
          </a:p>
          <a:p>
            <a:pPr indent="0" lvl="0" marL="0" rtl="0" algn="l">
              <a:spcBef>
                <a:spcPts val="0"/>
              </a:spcBef>
              <a:spcAft>
                <a:spcPts val="0"/>
              </a:spcAft>
              <a:buNone/>
            </a:pPr>
            <a:r>
              <a:rPr lang="en"/>
              <a:t>organization is probably in a world of pain. Any attempts at agile development and</a:t>
            </a:r>
            <a:endParaRPr/>
          </a:p>
          <a:p>
            <a:pPr indent="0" lvl="0" marL="0" rtl="0" algn="l">
              <a:spcBef>
                <a:spcPts val="0"/>
              </a:spcBef>
              <a:spcAft>
                <a:spcPts val="0"/>
              </a:spcAft>
              <a:buNone/>
            </a:pPr>
            <a:r>
              <a:rPr lang="en"/>
              <a:t>delivery will flounder. One major problem is that the application is overwhelmingly</a:t>
            </a:r>
            <a:endParaRPr/>
          </a:p>
          <a:p>
            <a:pPr indent="0" lvl="0" marL="0" rtl="0" algn="l">
              <a:spcBef>
                <a:spcPts val="0"/>
              </a:spcBef>
              <a:spcAft>
                <a:spcPts val="0"/>
              </a:spcAft>
              <a:buNone/>
            </a:pPr>
            <a:r>
              <a:rPr lang="en"/>
              <a:t>complex. It’s simply too large for any single developer to fully understand. As a result,</a:t>
            </a:r>
            <a:endParaRPr/>
          </a:p>
          <a:p>
            <a:pPr indent="0" lvl="0" marL="0" rtl="0" algn="l">
              <a:spcBef>
                <a:spcPts val="0"/>
              </a:spcBef>
              <a:spcAft>
                <a:spcPts val="0"/>
              </a:spcAft>
              <a:buNone/>
            </a:pPr>
            <a:r>
              <a:rPr lang="en"/>
              <a:t>fixing bugs and implementing new features correctly becomes difficult and time</a:t>
            </a:r>
            <a:endParaRPr/>
          </a:p>
          <a:p>
            <a:pPr indent="0" lvl="0" marL="0" rtl="0" algn="l">
              <a:spcBef>
                <a:spcPts val="0"/>
              </a:spcBef>
              <a:spcAft>
                <a:spcPts val="0"/>
              </a:spcAft>
              <a:buNone/>
            </a:pPr>
            <a:r>
              <a:rPr lang="en"/>
              <a:t>consuming. What’s more, this tends to be a downwards spiral. If the codebase is difficult</a:t>
            </a:r>
            <a:endParaRPr/>
          </a:p>
          <a:p>
            <a:pPr indent="0" lvl="0" marL="0" rtl="0" algn="l">
              <a:spcBef>
                <a:spcPts val="0"/>
              </a:spcBef>
              <a:spcAft>
                <a:spcPts val="0"/>
              </a:spcAft>
              <a:buNone/>
            </a:pPr>
            <a:r>
              <a:rPr lang="en"/>
              <a:t>to understand, then changes won’t be made correctly. You will end up with a monstrous,</a:t>
            </a:r>
            <a:endParaRPr/>
          </a:p>
          <a:p>
            <a:pPr indent="0" lvl="0" marL="0" rtl="0" algn="l">
              <a:spcBef>
                <a:spcPts val="0"/>
              </a:spcBef>
              <a:spcAft>
                <a:spcPts val="0"/>
              </a:spcAft>
              <a:buNone/>
            </a:pPr>
            <a:r>
              <a:rPr lang="en"/>
              <a:t>incomprehensible big ball of mud.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sheer size of the application will also slow down development. The larger the</a:t>
            </a:r>
            <a:endParaRPr/>
          </a:p>
          <a:p>
            <a:pPr indent="0" lvl="0" marL="0" rtl="0" algn="l">
              <a:spcBef>
                <a:spcPts val="0"/>
              </a:spcBef>
              <a:spcAft>
                <a:spcPts val="0"/>
              </a:spcAft>
              <a:buNone/>
            </a:pPr>
            <a:r>
              <a:rPr lang="en"/>
              <a:t>application, the longer the start-up time is. I surveyed developers about the size and</a:t>
            </a:r>
            <a:endParaRPr/>
          </a:p>
          <a:p>
            <a:pPr indent="0" lvl="0" marL="0" rtl="0" algn="l">
              <a:spcBef>
                <a:spcPts val="0"/>
              </a:spcBef>
              <a:spcAft>
                <a:spcPts val="0"/>
              </a:spcAft>
              <a:buNone/>
            </a:pPr>
            <a:r>
              <a:rPr lang="en"/>
              <a:t>performance of their monolithic applications, and some reported start-up times as long</a:t>
            </a:r>
            <a:endParaRPr/>
          </a:p>
          <a:p>
            <a:pPr indent="0" lvl="0" marL="0" rtl="0" algn="l">
              <a:spcBef>
                <a:spcPts val="0"/>
              </a:spcBef>
              <a:spcAft>
                <a:spcPts val="0"/>
              </a:spcAft>
              <a:buNone/>
            </a:pPr>
            <a:r>
              <a:rPr lang="en"/>
              <a:t>as 12 minutes. I’ve also heard anecdotes of applications taking as long as 40 minutes to</a:t>
            </a:r>
            <a:endParaRPr/>
          </a:p>
          <a:p>
            <a:pPr indent="0" lvl="0" marL="0" rtl="0" algn="l">
              <a:spcBef>
                <a:spcPts val="0"/>
              </a:spcBef>
              <a:spcAft>
                <a:spcPts val="0"/>
              </a:spcAft>
              <a:buNone/>
            </a:pPr>
            <a:r>
              <a:rPr lang="en"/>
              <a:t>start up. If developers regularly have to restart the application server, then a large part</a:t>
            </a:r>
            <a:endParaRPr/>
          </a:p>
          <a:p>
            <a:pPr indent="0" lvl="0" marL="0" rtl="0" algn="l">
              <a:spcBef>
                <a:spcPts val="0"/>
              </a:spcBef>
              <a:spcAft>
                <a:spcPts val="0"/>
              </a:spcAft>
              <a:buNone/>
            </a:pPr>
            <a:r>
              <a:rPr lang="en"/>
              <a:t>of their day will be spent waiting around and their productivity will suffer.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problem with a large, complex monolithic application is that it is an obstacle to</a:t>
            </a:r>
            <a:endParaRPr/>
          </a:p>
          <a:p>
            <a:pPr indent="0" lvl="0" marL="0" rtl="0" algn="l">
              <a:spcBef>
                <a:spcPts val="0"/>
              </a:spcBef>
              <a:spcAft>
                <a:spcPts val="0"/>
              </a:spcAft>
              <a:buNone/>
            </a:pPr>
            <a:r>
              <a:rPr lang="en"/>
              <a:t>continuous deployment. Today, the state of the art for SaaS applications is to push changes</a:t>
            </a:r>
            <a:endParaRPr/>
          </a:p>
          <a:p>
            <a:pPr indent="0" lvl="0" marL="0" rtl="0" algn="l">
              <a:spcBef>
                <a:spcPts val="0"/>
              </a:spcBef>
              <a:spcAft>
                <a:spcPts val="0"/>
              </a:spcAft>
              <a:buNone/>
            </a:pPr>
            <a:r>
              <a:rPr lang="en"/>
              <a:t>into production many times a day. This is extremely difficult to do with a complex monolith,</a:t>
            </a:r>
            <a:endParaRPr/>
          </a:p>
          <a:p>
            <a:pPr indent="0" lvl="0" marL="0" rtl="0" algn="l">
              <a:spcBef>
                <a:spcPts val="0"/>
              </a:spcBef>
              <a:spcAft>
                <a:spcPts val="0"/>
              </a:spcAft>
              <a:buNone/>
            </a:pPr>
            <a:r>
              <a:rPr lang="en"/>
              <a:t>since you must redeploy the entire application in order to update any one part of it.</a:t>
            </a:r>
            <a:endParaRPr/>
          </a:p>
          <a:p>
            <a:pPr indent="0" lvl="0" marL="0" rtl="0" algn="l">
              <a:spcBef>
                <a:spcPts val="0"/>
              </a:spcBef>
              <a:spcAft>
                <a:spcPts val="0"/>
              </a:spcAft>
              <a:buNone/>
            </a:pPr>
            <a:r>
              <a:rPr lang="en"/>
              <a:t>The lengthy start-up times that I mentioned earlier won’t help either. Also, since the impact</a:t>
            </a:r>
            <a:endParaRPr/>
          </a:p>
          <a:p>
            <a:pPr indent="0" lvl="0" marL="0" rtl="0" algn="l">
              <a:spcBef>
                <a:spcPts val="0"/>
              </a:spcBef>
              <a:spcAft>
                <a:spcPts val="0"/>
              </a:spcAft>
              <a:buNone/>
            </a:pPr>
            <a:r>
              <a:rPr lang="en"/>
              <a:t>of a change is usually not very well understood, it is likely that you have to do extensive</a:t>
            </a:r>
            <a:endParaRPr/>
          </a:p>
          <a:p>
            <a:pPr indent="0" lvl="0" marL="0" rtl="0" algn="l">
              <a:spcBef>
                <a:spcPts val="0"/>
              </a:spcBef>
              <a:spcAft>
                <a:spcPts val="0"/>
              </a:spcAft>
              <a:buNone/>
            </a:pPr>
            <a:r>
              <a:rPr lang="en"/>
              <a:t>manual testing. Consequently, continuous deployment is next to impossible to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Monolithic applications can also be difficult to scale when different modules have conflicting</a:t>
            </a:r>
            <a:endParaRPr/>
          </a:p>
          <a:p>
            <a:pPr indent="0" lvl="0" marL="0" rtl="0" algn="l">
              <a:spcBef>
                <a:spcPts val="0"/>
              </a:spcBef>
              <a:spcAft>
                <a:spcPts val="0"/>
              </a:spcAft>
              <a:buNone/>
            </a:pPr>
            <a:r>
              <a:rPr lang="en"/>
              <a:t>resource requirements. For example, one module might implement CPU-intensive image</a:t>
            </a:r>
            <a:endParaRPr/>
          </a:p>
          <a:p>
            <a:pPr indent="0" lvl="0" marL="0" rtl="0" algn="l">
              <a:spcBef>
                <a:spcPts val="0"/>
              </a:spcBef>
              <a:spcAft>
                <a:spcPts val="0"/>
              </a:spcAft>
              <a:buNone/>
            </a:pPr>
            <a:r>
              <a:rPr lang="en"/>
              <a:t>processing logic and would ideally be deployed in Amazon EC2 Compute Optimized</a:t>
            </a:r>
            <a:endParaRPr/>
          </a:p>
          <a:p>
            <a:pPr indent="0" lvl="0" marL="0" rtl="0" algn="l">
              <a:spcBef>
                <a:spcPts val="0"/>
              </a:spcBef>
              <a:spcAft>
                <a:spcPts val="0"/>
              </a:spcAft>
              <a:buNone/>
            </a:pPr>
            <a:r>
              <a:rPr lang="en"/>
              <a:t>instances. Another module might be an in-memory database and best suited for EC2</a:t>
            </a:r>
            <a:endParaRPr/>
          </a:p>
          <a:p>
            <a:pPr indent="0" lvl="0" marL="0" rtl="0" algn="l">
              <a:spcBef>
                <a:spcPts val="0"/>
              </a:spcBef>
              <a:spcAft>
                <a:spcPts val="0"/>
              </a:spcAft>
              <a:buNone/>
            </a:pPr>
            <a:r>
              <a:rPr lang="en"/>
              <a:t>Memory-optimized instances. However, because these modules are deployed together,</a:t>
            </a:r>
            <a:endParaRPr/>
          </a:p>
          <a:p>
            <a:pPr indent="0" lvl="0" marL="0" rtl="0" algn="l">
              <a:spcBef>
                <a:spcPts val="0"/>
              </a:spcBef>
              <a:spcAft>
                <a:spcPts val="0"/>
              </a:spcAft>
              <a:buNone/>
            </a:pPr>
            <a:r>
              <a:rPr lang="en"/>
              <a:t>you have to compromise on the choice of hardware.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problem with monolithic applications is reliability. Because all modules are running</a:t>
            </a:r>
            <a:endParaRPr/>
          </a:p>
          <a:p>
            <a:pPr indent="0" lvl="0" marL="0" rtl="0" algn="l">
              <a:spcBef>
                <a:spcPts val="0"/>
              </a:spcBef>
              <a:spcAft>
                <a:spcPts val="0"/>
              </a:spcAft>
              <a:buNone/>
            </a:pPr>
            <a:r>
              <a:rPr lang="en"/>
              <a:t>within the same process, a bug in any module, such as a memory leak, can potentially bring</a:t>
            </a:r>
            <a:endParaRPr/>
          </a:p>
          <a:p>
            <a:pPr indent="0" lvl="0" marL="0" rtl="0" algn="l">
              <a:spcBef>
                <a:spcPts val="0"/>
              </a:spcBef>
              <a:spcAft>
                <a:spcPts val="0"/>
              </a:spcAft>
              <a:buNone/>
            </a:pPr>
            <a:r>
              <a:rPr lang="en"/>
              <a:t>down the entire process. Moreover, since all instances of the application are identical,</a:t>
            </a:r>
            <a:endParaRPr/>
          </a:p>
          <a:p>
            <a:pPr indent="0" lvl="0" marL="0" rtl="0" algn="l">
              <a:spcBef>
                <a:spcPts val="0"/>
              </a:spcBef>
              <a:spcAft>
                <a:spcPts val="0"/>
              </a:spcAft>
              <a:buNone/>
            </a:pPr>
            <a:r>
              <a:rPr lang="en"/>
              <a:t>that bug will impact the availability of the entire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 but not least, monolithic applications make it extremely difficult to adopt new</a:t>
            </a:r>
            <a:endParaRPr/>
          </a:p>
          <a:p>
            <a:pPr indent="0" lvl="0" marL="0" rtl="0" algn="l">
              <a:spcBef>
                <a:spcPts val="0"/>
              </a:spcBef>
              <a:spcAft>
                <a:spcPts val="0"/>
              </a:spcAft>
              <a:buNone/>
            </a:pPr>
            <a:r>
              <a:rPr lang="en"/>
              <a:t>frameworks and languages. For example, let’s imagine that you have 2 million lines of code</a:t>
            </a:r>
            <a:endParaRPr/>
          </a:p>
          <a:p>
            <a:pPr indent="0" lvl="0" marL="0" rtl="0" algn="l">
              <a:spcBef>
                <a:spcPts val="0"/>
              </a:spcBef>
              <a:spcAft>
                <a:spcPts val="0"/>
              </a:spcAft>
              <a:buNone/>
            </a:pPr>
            <a:r>
              <a:rPr lang="en"/>
              <a:t>written using the XYZ framework. It would be extremely expensive (in both time and cost)</a:t>
            </a:r>
            <a:endParaRPr/>
          </a:p>
          <a:p>
            <a:pPr indent="0" lvl="0" marL="0" rtl="0" algn="l">
              <a:spcBef>
                <a:spcPts val="0"/>
              </a:spcBef>
              <a:spcAft>
                <a:spcPts val="0"/>
              </a:spcAft>
              <a:buNone/>
            </a:pPr>
            <a:r>
              <a:rPr lang="en"/>
              <a:t>to rewrite the entire application to use the newer ABC framework, even if that framework</a:t>
            </a:r>
            <a:endParaRPr/>
          </a:p>
          <a:p>
            <a:pPr indent="0" lvl="0" marL="0" rtl="0" algn="l">
              <a:spcBef>
                <a:spcPts val="0"/>
              </a:spcBef>
              <a:spcAft>
                <a:spcPts val="0"/>
              </a:spcAft>
              <a:buNone/>
            </a:pPr>
            <a:r>
              <a:rPr lang="en"/>
              <a:t>was considerably better. As a result, there is a huge barrier to adopting new technologies.</a:t>
            </a:r>
            <a:endParaRPr/>
          </a:p>
          <a:p>
            <a:pPr indent="0" lvl="0" marL="0" rtl="0" algn="l">
              <a:spcBef>
                <a:spcPts val="0"/>
              </a:spcBef>
              <a:spcAft>
                <a:spcPts val="0"/>
              </a:spcAft>
              <a:buNone/>
            </a:pPr>
            <a:r>
              <a:rPr lang="en"/>
              <a:t>You are stuck with whatever technology choices you made at the start of the project.</a:t>
            </a:r>
            <a:endParaRPr/>
          </a:p>
          <a:p>
            <a:pPr indent="0" lvl="0" marL="0" rtl="0" algn="l">
              <a:spcBef>
                <a:spcPts val="0"/>
              </a:spcBef>
              <a:spcAft>
                <a:spcPts val="0"/>
              </a:spcAft>
              <a:buNone/>
            </a:pPr>
            <a:r>
              <a:rPr lang="en"/>
              <a:t>To summarize: you have a successful business-critical application that has grown into a</a:t>
            </a:r>
            <a:endParaRPr/>
          </a:p>
          <a:p>
            <a:pPr indent="0" lvl="0" marL="0" rtl="0" algn="l">
              <a:spcBef>
                <a:spcPts val="0"/>
              </a:spcBef>
              <a:spcAft>
                <a:spcPts val="0"/>
              </a:spcAft>
              <a:buNone/>
            </a:pPr>
            <a:r>
              <a:rPr lang="en"/>
              <a:t>monstrous monolith that very few, if any, developers understand. It is written using obsolete,</a:t>
            </a:r>
            <a:endParaRPr/>
          </a:p>
          <a:p>
            <a:pPr indent="0" lvl="0" marL="0" rtl="0" algn="l">
              <a:spcBef>
                <a:spcPts val="0"/>
              </a:spcBef>
              <a:spcAft>
                <a:spcPts val="0"/>
              </a:spcAft>
              <a:buNone/>
            </a:pPr>
            <a:r>
              <a:rPr lang="en"/>
              <a:t>unproductive technology that makes hiring talented developers difficult. The application is</a:t>
            </a:r>
            <a:endParaRPr/>
          </a:p>
          <a:p>
            <a:pPr indent="0" lvl="0" marL="0" rtl="0" algn="l">
              <a:spcBef>
                <a:spcPts val="0"/>
              </a:spcBef>
              <a:spcAft>
                <a:spcPts val="0"/>
              </a:spcAft>
              <a:buNone/>
            </a:pPr>
            <a:r>
              <a:rPr lang="en"/>
              <a:t>difficult to scale and is unreliable. As a result, agile development and delivery of applications</a:t>
            </a:r>
            <a:endParaRPr/>
          </a:p>
          <a:p>
            <a:pPr indent="0" lvl="0" marL="0" rtl="0" algn="l">
              <a:spcBef>
                <a:spcPts val="0"/>
              </a:spcBef>
              <a:spcAft>
                <a:spcPts val="0"/>
              </a:spcAft>
              <a:buNone/>
            </a:pPr>
            <a:r>
              <a:rPr lang="en"/>
              <a:t>is impossible.</a:t>
            </a:r>
            <a:endParaRPr/>
          </a:p>
          <a:p>
            <a:pPr indent="0" lvl="0" marL="0" rtl="0" algn="l">
              <a:spcBef>
                <a:spcPts val="0"/>
              </a:spcBef>
              <a:spcAft>
                <a:spcPts val="0"/>
              </a:spcAft>
              <a:buNone/>
            </a:pPr>
            <a:r>
              <a:t/>
            </a:r>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Strengths of the Monolithic Architecture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Less cross-cutting concerns.</a:t>
            </a:r>
            <a:r>
              <a:rPr lang="en">
                <a:solidFill>
                  <a:schemeClr val="dk1"/>
                </a:solidFill>
              </a:rPr>
              <a:t> Cross-cutting concerns are the concerns that affect the whole application such as logging, handling, caching, and performance monitoring. In a monolithic application, this area of functionality concerns only one application so it is easier to handle 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Easier debugging and testing. </a:t>
            </a:r>
            <a:r>
              <a:rPr lang="en">
                <a:solidFill>
                  <a:schemeClr val="dk1"/>
                </a:solidFill>
              </a:rPr>
              <a:t>In contrast to the microservices architecture, monolithic applications are much easier to debug and test. Since a monolithic app is a single indivisible unit, you can run end-to-end testing much faster.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Simple to deploy. Another advantage associated with the simplicity of monolithic apps is easier deployment. When it comes to monolithic applications, you do not have to handle many deployments – just one file or directory.</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Simple to develop. As long as the monolithic approach is a standard way of building applications, any engineering team has the right knowledge and capabilities to develop a monolithic application.</a:t>
            </a:r>
            <a:endParaRPr b="1">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Weaknesses of the Monolithic Architecture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Understanding. When a monolithic application scales up, it becomes too complicated to understand. Also, a complex system of code within one application is hard to manage.</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Making changes. It is harder to implement changes in such a large and complex application with highly tight coupling. Any code change affects the whole system so it has to be thoroughly coordinated. This makes the overall development process much longer.</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Scalability.</a:t>
            </a:r>
            <a:r>
              <a:rPr lang="en">
                <a:solidFill>
                  <a:schemeClr val="dk1"/>
                </a:solidFill>
              </a:rPr>
              <a:t> You cannot scale components independently, only the whole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New technology barriers.</a:t>
            </a:r>
            <a:r>
              <a:rPr lang="en">
                <a:solidFill>
                  <a:schemeClr val="dk1"/>
                </a:solidFill>
              </a:rPr>
              <a:t> It is extremely problematic to apply a new technology in a monolithic application because then the entire application has to be rewritten.</a:t>
            </a:r>
            <a:endParaRPr>
              <a:solidFill>
                <a:schemeClr val="dk1"/>
              </a:solidFill>
            </a:endParaRPr>
          </a:p>
          <a:p>
            <a:pPr indent="0" lvl="0" marL="0" rtl="0" algn="l">
              <a:spcBef>
                <a:spcPts val="1200"/>
              </a:spcBef>
              <a:spcAft>
                <a:spcPts val="0"/>
              </a:spcAft>
              <a:buNone/>
            </a:pPr>
            <a:r>
              <a:t/>
            </a:r>
            <a:endParaRPr/>
          </a:p>
        </p:txBody>
      </p:sp>
      <p:sp>
        <p:nvSpPr>
          <p:cNvPr id="197" name="Google Shape;197;gd97d3c758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da0be84064_0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da0be84064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d97d3c7589_0_14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0" name="Google Shape;730;gd97d3c7589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d97d3c7589_0_15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200"/>
              </a:spcBef>
              <a:spcAft>
                <a:spcPts val="0"/>
              </a:spcAft>
              <a:buSzPts val="1100"/>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SzPts val="1100"/>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SzPts val="1100"/>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SzPts val="1100"/>
              <a:buNone/>
            </a:pPr>
            <a:r>
              <a:t/>
            </a:r>
            <a:endParaRPr>
              <a:solidFill>
                <a:schemeClr val="dk1"/>
              </a:solidFill>
            </a:endParaRPr>
          </a:p>
          <a:p>
            <a:pPr indent="0" lvl="0" marL="0" rtl="0" algn="l">
              <a:lnSpc>
                <a:spcPct val="100000"/>
              </a:lnSpc>
              <a:spcBef>
                <a:spcPts val="2200"/>
              </a:spcBef>
              <a:spcAft>
                <a:spcPts val="0"/>
              </a:spcAft>
              <a:buSzPts val="1100"/>
              <a:buNone/>
            </a:pPr>
            <a:r>
              <a:t/>
            </a:r>
            <a:endParaRPr>
              <a:solidFill>
                <a:schemeClr val="dk1"/>
              </a:solidFill>
            </a:endParaRPr>
          </a:p>
        </p:txBody>
      </p:sp>
      <p:sp>
        <p:nvSpPr>
          <p:cNvPr id="741" name="Google Shape;741;gd97d3c7589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d97d3c7589_0_16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200"/>
              </a:spcBef>
              <a:spcAft>
                <a:spcPts val="0"/>
              </a:spcAft>
              <a:buSzPts val="1100"/>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SzPts val="1100"/>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SzPts val="1100"/>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SzPts val="1100"/>
              <a:buNone/>
            </a:pPr>
            <a:r>
              <a:t/>
            </a:r>
            <a:endParaRPr>
              <a:solidFill>
                <a:schemeClr val="dk1"/>
              </a:solidFill>
            </a:endParaRPr>
          </a:p>
          <a:p>
            <a:pPr indent="0" lvl="0" marL="0" rtl="0" algn="l">
              <a:lnSpc>
                <a:spcPct val="100000"/>
              </a:lnSpc>
              <a:spcBef>
                <a:spcPts val="2200"/>
              </a:spcBef>
              <a:spcAft>
                <a:spcPts val="0"/>
              </a:spcAft>
              <a:buSzPts val="1100"/>
              <a:buNone/>
            </a:pPr>
            <a:r>
              <a:t/>
            </a:r>
            <a:endParaRPr>
              <a:solidFill>
                <a:schemeClr val="dk1"/>
              </a:solidFill>
            </a:endParaRPr>
          </a:p>
        </p:txBody>
      </p:sp>
      <p:sp>
        <p:nvSpPr>
          <p:cNvPr id="750" name="Google Shape;750;gd97d3c7589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d97d3c7589_0_17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200"/>
              </a:spcBef>
              <a:spcAft>
                <a:spcPts val="0"/>
              </a:spcAft>
              <a:buSzPts val="1100"/>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SzPts val="1100"/>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SzPts val="1100"/>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SzPts val="1100"/>
              <a:buNone/>
            </a:pPr>
            <a:r>
              <a:t/>
            </a:r>
            <a:endParaRPr>
              <a:solidFill>
                <a:schemeClr val="dk1"/>
              </a:solidFill>
            </a:endParaRPr>
          </a:p>
          <a:p>
            <a:pPr indent="0" lvl="0" marL="0" rtl="0" algn="l">
              <a:lnSpc>
                <a:spcPct val="100000"/>
              </a:lnSpc>
              <a:spcBef>
                <a:spcPts val="2200"/>
              </a:spcBef>
              <a:spcAft>
                <a:spcPts val="0"/>
              </a:spcAft>
              <a:buSzPts val="1100"/>
              <a:buNone/>
            </a:pPr>
            <a:r>
              <a:t/>
            </a:r>
            <a:endParaRPr>
              <a:solidFill>
                <a:schemeClr val="dk1"/>
              </a:solidFill>
            </a:endParaRPr>
          </a:p>
        </p:txBody>
      </p:sp>
      <p:sp>
        <p:nvSpPr>
          <p:cNvPr id="760" name="Google Shape;760;gd97d3c7589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d97d3c7589_0_18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200"/>
              </a:spcBef>
              <a:spcAft>
                <a:spcPts val="0"/>
              </a:spcAft>
              <a:buSzPts val="1100"/>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SzPts val="1100"/>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SzPts val="1100"/>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SzPts val="1100"/>
              <a:buNone/>
            </a:pPr>
            <a:r>
              <a:t/>
            </a:r>
            <a:endParaRPr>
              <a:solidFill>
                <a:schemeClr val="dk1"/>
              </a:solidFill>
            </a:endParaRPr>
          </a:p>
          <a:p>
            <a:pPr indent="0" lvl="0" marL="0" rtl="0" algn="l">
              <a:lnSpc>
                <a:spcPct val="100000"/>
              </a:lnSpc>
              <a:spcBef>
                <a:spcPts val="2200"/>
              </a:spcBef>
              <a:spcAft>
                <a:spcPts val="0"/>
              </a:spcAft>
              <a:buSzPts val="1100"/>
              <a:buNone/>
            </a:pPr>
            <a:r>
              <a:t/>
            </a:r>
            <a:endParaRPr>
              <a:solidFill>
                <a:schemeClr val="dk1"/>
              </a:solidFill>
            </a:endParaRPr>
          </a:p>
        </p:txBody>
      </p:sp>
      <p:sp>
        <p:nvSpPr>
          <p:cNvPr id="771" name="Google Shape;771;gd97d3c7589_0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d97d3c7589_0_19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200"/>
              </a:spcBef>
              <a:spcAft>
                <a:spcPts val="0"/>
              </a:spcAft>
              <a:buSzPts val="1100"/>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SzPts val="1100"/>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SzPts val="1100"/>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SzPts val="1100"/>
              <a:buNone/>
            </a:pPr>
            <a:r>
              <a:t/>
            </a:r>
            <a:endParaRPr>
              <a:solidFill>
                <a:schemeClr val="dk1"/>
              </a:solidFill>
            </a:endParaRPr>
          </a:p>
          <a:p>
            <a:pPr indent="0" lvl="0" marL="0" rtl="0" algn="l">
              <a:lnSpc>
                <a:spcPct val="100000"/>
              </a:lnSpc>
              <a:spcBef>
                <a:spcPts val="2200"/>
              </a:spcBef>
              <a:spcAft>
                <a:spcPts val="0"/>
              </a:spcAft>
              <a:buSzPts val="1100"/>
              <a:buNone/>
            </a:pPr>
            <a:r>
              <a:t/>
            </a:r>
            <a:endParaRPr>
              <a:solidFill>
                <a:schemeClr val="dk1"/>
              </a:solidFill>
            </a:endParaRPr>
          </a:p>
        </p:txBody>
      </p:sp>
      <p:sp>
        <p:nvSpPr>
          <p:cNvPr id="781" name="Google Shape;781;gd97d3c7589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d97d3c7589_0_20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200"/>
              </a:spcBef>
              <a:spcAft>
                <a:spcPts val="0"/>
              </a:spcAft>
              <a:buSzPts val="1100"/>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SzPts val="1100"/>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SzPts val="1100"/>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SzPts val="1100"/>
              <a:buNone/>
            </a:pPr>
            <a:r>
              <a:t/>
            </a:r>
            <a:endParaRPr>
              <a:solidFill>
                <a:schemeClr val="dk1"/>
              </a:solidFill>
            </a:endParaRPr>
          </a:p>
          <a:p>
            <a:pPr indent="0" lvl="0" marL="0" rtl="0" algn="l">
              <a:lnSpc>
                <a:spcPct val="100000"/>
              </a:lnSpc>
              <a:spcBef>
                <a:spcPts val="2200"/>
              </a:spcBef>
              <a:spcAft>
                <a:spcPts val="0"/>
              </a:spcAft>
              <a:buSzPts val="1100"/>
              <a:buNone/>
            </a:pPr>
            <a:r>
              <a:t/>
            </a:r>
            <a:endParaRPr>
              <a:solidFill>
                <a:schemeClr val="dk1"/>
              </a:solidFill>
            </a:endParaRPr>
          </a:p>
        </p:txBody>
      </p:sp>
      <p:sp>
        <p:nvSpPr>
          <p:cNvPr id="791" name="Google Shape;791;gd97d3c7589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d97d3c7589_0_20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200"/>
              </a:spcBef>
              <a:spcAft>
                <a:spcPts val="0"/>
              </a:spcAft>
              <a:buSzPts val="1100"/>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SzPts val="1100"/>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SzPts val="1100"/>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SzPts val="1100"/>
              <a:buNone/>
            </a:pPr>
            <a:r>
              <a:t/>
            </a:r>
            <a:endParaRPr>
              <a:solidFill>
                <a:schemeClr val="dk1"/>
              </a:solidFill>
            </a:endParaRPr>
          </a:p>
          <a:p>
            <a:pPr indent="0" lvl="0" marL="0" rtl="0" algn="l">
              <a:lnSpc>
                <a:spcPct val="100000"/>
              </a:lnSpc>
              <a:spcBef>
                <a:spcPts val="2200"/>
              </a:spcBef>
              <a:spcAft>
                <a:spcPts val="0"/>
              </a:spcAft>
              <a:buSzPts val="1100"/>
              <a:buNone/>
            </a:pPr>
            <a:r>
              <a:t/>
            </a:r>
            <a:endParaRPr>
              <a:solidFill>
                <a:schemeClr val="dk1"/>
              </a:solidFill>
            </a:endParaRPr>
          </a:p>
        </p:txBody>
      </p:sp>
      <p:sp>
        <p:nvSpPr>
          <p:cNvPr id="801" name="Google Shape;801;gd97d3c7589_0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d97d3c7589_0_21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200"/>
              </a:spcBef>
              <a:spcAft>
                <a:spcPts val="0"/>
              </a:spcAft>
              <a:buSzPts val="1100"/>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SzPts val="1100"/>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SzPts val="1100"/>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SzPts val="1100"/>
              <a:buNone/>
            </a:pPr>
            <a:r>
              <a:t/>
            </a:r>
            <a:endParaRPr>
              <a:solidFill>
                <a:schemeClr val="dk1"/>
              </a:solidFill>
            </a:endParaRPr>
          </a:p>
          <a:p>
            <a:pPr indent="0" lvl="0" marL="0" rtl="0" algn="l">
              <a:lnSpc>
                <a:spcPct val="100000"/>
              </a:lnSpc>
              <a:spcBef>
                <a:spcPts val="2200"/>
              </a:spcBef>
              <a:spcAft>
                <a:spcPts val="0"/>
              </a:spcAft>
              <a:buSzPts val="1100"/>
              <a:buNone/>
            </a:pPr>
            <a:r>
              <a:t/>
            </a:r>
            <a:endParaRPr>
              <a:solidFill>
                <a:schemeClr val="dk1"/>
              </a:solidFill>
            </a:endParaRPr>
          </a:p>
        </p:txBody>
      </p:sp>
      <p:sp>
        <p:nvSpPr>
          <p:cNvPr id="810" name="Google Shape;810;gd97d3c7589_0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86aba8ad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86aba8ad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Microservices architecture</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Many organizations, such as Amazon, eBay, and Netflix, have solved this problem by</a:t>
            </a:r>
            <a:endParaRPr/>
          </a:p>
          <a:p>
            <a:pPr indent="0" lvl="0" marL="0" rtl="0" algn="l">
              <a:spcBef>
                <a:spcPts val="0"/>
              </a:spcBef>
              <a:spcAft>
                <a:spcPts val="0"/>
              </a:spcAft>
              <a:buClr>
                <a:schemeClr val="dk1"/>
              </a:buClr>
              <a:buSzPts val="1100"/>
              <a:buFont typeface="Arial"/>
              <a:buNone/>
            </a:pPr>
            <a:r>
              <a:rPr lang="en"/>
              <a:t>adopting what is now known as the Microservices Architecture pattern. Instead of building</a:t>
            </a:r>
            <a:endParaRPr/>
          </a:p>
          <a:p>
            <a:pPr indent="0" lvl="0" marL="0" rtl="0" algn="l">
              <a:spcBef>
                <a:spcPts val="0"/>
              </a:spcBef>
              <a:spcAft>
                <a:spcPts val="0"/>
              </a:spcAft>
              <a:buClr>
                <a:schemeClr val="dk1"/>
              </a:buClr>
              <a:buSzPts val="1100"/>
              <a:buFont typeface="Arial"/>
              <a:buNone/>
            </a:pPr>
            <a:r>
              <a:rPr lang="en"/>
              <a:t>a single monstrous, monolithic application, the idea is to split your application into set of</a:t>
            </a:r>
            <a:endParaRPr/>
          </a:p>
          <a:p>
            <a:pPr indent="0" lvl="0" marL="0" rtl="0" algn="l">
              <a:spcBef>
                <a:spcPts val="0"/>
              </a:spcBef>
              <a:spcAft>
                <a:spcPts val="0"/>
              </a:spcAft>
              <a:buNone/>
            </a:pPr>
            <a:r>
              <a:rPr lang="en"/>
              <a:t>smaller, interconnected services.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 service typically implements a set of distinct features or functionality, such as order</a:t>
            </a:r>
            <a:endParaRPr/>
          </a:p>
          <a:p>
            <a:pPr indent="0" lvl="0" marL="0" rtl="0" algn="l">
              <a:spcBef>
                <a:spcPts val="0"/>
              </a:spcBef>
              <a:spcAft>
                <a:spcPts val="0"/>
              </a:spcAft>
              <a:buClr>
                <a:schemeClr val="dk1"/>
              </a:buClr>
              <a:buSzPts val="1100"/>
              <a:buFont typeface="Arial"/>
              <a:buNone/>
            </a:pPr>
            <a:r>
              <a:rPr lang="en"/>
              <a:t>management, customer management, etc. Each microservice is a mini-application that has</a:t>
            </a:r>
            <a:endParaRPr/>
          </a:p>
          <a:p>
            <a:pPr indent="0" lvl="0" marL="0" rtl="0" algn="l">
              <a:spcBef>
                <a:spcPts val="0"/>
              </a:spcBef>
              <a:spcAft>
                <a:spcPts val="0"/>
              </a:spcAft>
              <a:buClr>
                <a:schemeClr val="dk1"/>
              </a:buClr>
              <a:buSzPts val="1100"/>
              <a:buFont typeface="Arial"/>
              <a:buNone/>
            </a:pPr>
            <a:r>
              <a:rPr lang="en"/>
              <a:t>its own hexagonal architecture consisting of business logic along with various adapters.</a:t>
            </a:r>
            <a:endParaRPr/>
          </a:p>
          <a:p>
            <a:pPr indent="0" lvl="0" marL="0" rtl="0" algn="l">
              <a:spcBef>
                <a:spcPts val="0"/>
              </a:spcBef>
              <a:spcAft>
                <a:spcPts val="0"/>
              </a:spcAft>
              <a:buClr>
                <a:schemeClr val="dk1"/>
              </a:buClr>
              <a:buSzPts val="1100"/>
              <a:buFont typeface="Arial"/>
              <a:buNone/>
            </a:pPr>
            <a:r>
              <a:rPr lang="en"/>
              <a:t>Some microservices would expose an API that’s consumed by other microservices or</a:t>
            </a:r>
            <a:endParaRPr/>
          </a:p>
          <a:p>
            <a:pPr indent="0" lvl="0" marL="0" rtl="0" algn="l">
              <a:spcBef>
                <a:spcPts val="0"/>
              </a:spcBef>
              <a:spcAft>
                <a:spcPts val="0"/>
              </a:spcAft>
              <a:buClr>
                <a:schemeClr val="dk1"/>
              </a:buClr>
              <a:buSzPts val="1100"/>
              <a:buFont typeface="Arial"/>
              <a:buNone/>
            </a:pPr>
            <a:r>
              <a:rPr lang="en"/>
              <a:t>by the application’s clients. Other microservices might implement a web UI. At runtime,</a:t>
            </a:r>
            <a:endParaRPr/>
          </a:p>
          <a:p>
            <a:pPr indent="0" lvl="0" marL="0" rtl="0" algn="l">
              <a:spcBef>
                <a:spcPts val="0"/>
              </a:spcBef>
              <a:spcAft>
                <a:spcPts val="0"/>
              </a:spcAft>
              <a:buNone/>
            </a:pPr>
            <a:r>
              <a:rPr lang="en"/>
              <a:t>each instance is often a cloud virtual machine (VM) or a Docker container.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Each functional area of the application is now implemented by its own microservice.</a:t>
            </a:r>
            <a:endParaRPr/>
          </a:p>
          <a:p>
            <a:pPr indent="0" lvl="0" marL="0" rtl="0" algn="l">
              <a:spcBef>
                <a:spcPts val="0"/>
              </a:spcBef>
              <a:spcAft>
                <a:spcPts val="0"/>
              </a:spcAft>
              <a:buClr>
                <a:schemeClr val="dk1"/>
              </a:buClr>
              <a:buSzPts val="1100"/>
              <a:buFont typeface="Arial"/>
              <a:buNone/>
            </a:pPr>
            <a:r>
              <a:rPr lang="en"/>
              <a:t>Moreover, the web application is split into a set of simpler web applications – such as</a:t>
            </a:r>
            <a:endParaRPr/>
          </a:p>
          <a:p>
            <a:pPr indent="0" lvl="0" marL="0" rtl="0" algn="l">
              <a:spcBef>
                <a:spcPts val="0"/>
              </a:spcBef>
              <a:spcAft>
                <a:spcPts val="0"/>
              </a:spcAft>
              <a:buClr>
                <a:schemeClr val="dk1"/>
              </a:buClr>
              <a:buSzPts val="1100"/>
              <a:buFont typeface="Arial"/>
              <a:buNone/>
            </a:pPr>
            <a:r>
              <a:rPr lang="en"/>
              <a:t>one for passengers and one for drivers, in our taxi-hailing example. This makes it easier</a:t>
            </a:r>
            <a:endParaRPr/>
          </a:p>
          <a:p>
            <a:pPr indent="0" lvl="0" marL="0" rtl="0" algn="l">
              <a:spcBef>
                <a:spcPts val="0"/>
              </a:spcBef>
              <a:spcAft>
                <a:spcPts val="0"/>
              </a:spcAft>
              <a:buNone/>
            </a:pPr>
            <a:r>
              <a:rPr lang="en"/>
              <a:t>to deploy distinct experiences for specific users, devices, or specialized use cases.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Each backend service exposes a REST API and most services consume APIs provided by</a:t>
            </a:r>
            <a:endParaRPr/>
          </a:p>
          <a:p>
            <a:pPr indent="0" lvl="0" marL="0" rtl="0" algn="l">
              <a:spcBef>
                <a:spcPts val="0"/>
              </a:spcBef>
              <a:spcAft>
                <a:spcPts val="0"/>
              </a:spcAft>
              <a:buClr>
                <a:schemeClr val="dk1"/>
              </a:buClr>
              <a:buSzPts val="1100"/>
              <a:buFont typeface="Arial"/>
              <a:buNone/>
            </a:pPr>
            <a:r>
              <a:rPr lang="en"/>
              <a:t>other services. For example, Driver Management uses the Notification server to tell an</a:t>
            </a:r>
            <a:endParaRPr/>
          </a:p>
          <a:p>
            <a:pPr indent="0" lvl="0" marL="0" rtl="0" algn="l">
              <a:spcBef>
                <a:spcPts val="0"/>
              </a:spcBef>
              <a:spcAft>
                <a:spcPts val="0"/>
              </a:spcAft>
              <a:buClr>
                <a:schemeClr val="dk1"/>
              </a:buClr>
              <a:buSzPts val="1100"/>
              <a:buFont typeface="Arial"/>
              <a:buNone/>
            </a:pPr>
            <a:r>
              <a:rPr lang="en"/>
              <a:t>available driver about a potential trip. The UI services invoke the other services in order to</a:t>
            </a:r>
            <a:endParaRPr/>
          </a:p>
          <a:p>
            <a:pPr indent="0" lvl="0" marL="0" rtl="0" algn="l">
              <a:spcBef>
                <a:spcPts val="0"/>
              </a:spcBef>
              <a:spcAft>
                <a:spcPts val="0"/>
              </a:spcAft>
              <a:buClr>
                <a:schemeClr val="dk1"/>
              </a:buClr>
              <a:buSzPts val="1100"/>
              <a:buFont typeface="Arial"/>
              <a:buNone/>
            </a:pPr>
            <a:r>
              <a:rPr lang="en"/>
              <a:t>render web pages. Services might also use asynchronous, message-based communication.</a:t>
            </a:r>
            <a:endParaRPr/>
          </a:p>
          <a:p>
            <a:pPr indent="0" lvl="0" marL="0" rtl="0" algn="l">
              <a:spcBef>
                <a:spcPts val="0"/>
              </a:spcBef>
              <a:spcAft>
                <a:spcPts val="0"/>
              </a:spcAft>
              <a:buNone/>
            </a:pPr>
            <a:r>
              <a:rPr lang="en"/>
              <a:t>Inter-service communication will be covered in more detail later in this ebook.</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 Microservices Architecture pattern significantly impacts the relationship between the</a:t>
            </a:r>
            <a:endParaRPr/>
          </a:p>
          <a:p>
            <a:pPr indent="0" lvl="0" marL="0" rtl="0" algn="l">
              <a:spcBef>
                <a:spcPts val="0"/>
              </a:spcBef>
              <a:spcAft>
                <a:spcPts val="0"/>
              </a:spcAft>
              <a:buClr>
                <a:schemeClr val="dk1"/>
              </a:buClr>
              <a:buSzPts val="1100"/>
              <a:buFont typeface="Arial"/>
              <a:buNone/>
            </a:pPr>
            <a:r>
              <a:rPr lang="en"/>
              <a:t>application and the database. Rather than sharing a single database schema with other</a:t>
            </a:r>
            <a:endParaRPr/>
          </a:p>
          <a:p>
            <a:pPr indent="0" lvl="0" marL="0" rtl="0" algn="l">
              <a:spcBef>
                <a:spcPts val="0"/>
              </a:spcBef>
              <a:spcAft>
                <a:spcPts val="0"/>
              </a:spcAft>
              <a:buClr>
                <a:schemeClr val="dk1"/>
              </a:buClr>
              <a:buSzPts val="1100"/>
              <a:buFont typeface="Arial"/>
              <a:buNone/>
            </a:pPr>
            <a:r>
              <a:rPr lang="en"/>
              <a:t>services, each service has its own database schema. On the one hand, this approach is</a:t>
            </a:r>
            <a:endParaRPr/>
          </a:p>
          <a:p>
            <a:pPr indent="0" lvl="0" marL="0" rtl="0" algn="l">
              <a:spcBef>
                <a:spcPts val="0"/>
              </a:spcBef>
              <a:spcAft>
                <a:spcPts val="0"/>
              </a:spcAft>
              <a:buClr>
                <a:schemeClr val="dk1"/>
              </a:buClr>
              <a:buSzPts val="1100"/>
              <a:buFont typeface="Arial"/>
              <a:buNone/>
            </a:pPr>
            <a:r>
              <a:rPr lang="en"/>
              <a:t>at odds with the idea of an enterprise-wide data model. Also, it often results in duplication</a:t>
            </a:r>
            <a:endParaRPr/>
          </a:p>
          <a:p>
            <a:pPr indent="0" lvl="0" marL="0" rtl="0" algn="l">
              <a:spcBef>
                <a:spcPts val="0"/>
              </a:spcBef>
              <a:spcAft>
                <a:spcPts val="0"/>
              </a:spcAft>
              <a:buClr>
                <a:schemeClr val="dk1"/>
              </a:buClr>
              <a:buSzPts val="1100"/>
              <a:buFont typeface="Arial"/>
              <a:buNone/>
            </a:pPr>
            <a:r>
              <a:rPr lang="en"/>
              <a:t>of some data. However, having a database schema per service is essential if you want</a:t>
            </a:r>
            <a:endParaRPr/>
          </a:p>
          <a:p>
            <a:pPr indent="0" lvl="0" marL="0" rtl="0" algn="l">
              <a:spcBef>
                <a:spcPts val="0"/>
              </a:spcBef>
              <a:spcAft>
                <a:spcPts val="0"/>
              </a:spcAft>
              <a:buClr>
                <a:schemeClr val="dk1"/>
              </a:buClr>
              <a:buSzPts val="1100"/>
              <a:buFont typeface="Arial"/>
              <a:buNone/>
            </a:pPr>
            <a:r>
              <a:rPr lang="en"/>
              <a:t>to benefit from microservices, because it ensures loose coupling. Figure 1-5 shows the</a:t>
            </a:r>
            <a:endParaRPr/>
          </a:p>
          <a:p>
            <a:pPr indent="0" lvl="0" marL="0" rtl="0" algn="l">
              <a:spcBef>
                <a:spcPts val="0"/>
              </a:spcBef>
              <a:spcAft>
                <a:spcPts val="0"/>
              </a:spcAft>
              <a:buNone/>
            </a:pPr>
            <a:r>
              <a:rPr lang="en"/>
              <a:t>database architecture for the sample application.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Each of the services has its own database. Moreover, a service can use a type of database</a:t>
            </a:r>
            <a:endParaRPr/>
          </a:p>
          <a:p>
            <a:pPr indent="0" lvl="0" marL="0" rtl="0" algn="l">
              <a:spcBef>
                <a:spcPts val="0"/>
              </a:spcBef>
              <a:spcAft>
                <a:spcPts val="0"/>
              </a:spcAft>
              <a:buClr>
                <a:schemeClr val="dk1"/>
              </a:buClr>
              <a:buSzPts val="1100"/>
              <a:buFont typeface="Arial"/>
              <a:buNone/>
            </a:pPr>
            <a:r>
              <a:rPr lang="en"/>
              <a:t>that is best suited to its needs, the so-called polyglot persistence architecture. For example,</a:t>
            </a:r>
            <a:endParaRPr/>
          </a:p>
          <a:p>
            <a:pPr indent="0" lvl="0" marL="0" rtl="0" algn="l">
              <a:spcBef>
                <a:spcPts val="0"/>
              </a:spcBef>
              <a:spcAft>
                <a:spcPts val="0"/>
              </a:spcAft>
              <a:buClr>
                <a:schemeClr val="dk1"/>
              </a:buClr>
              <a:buSzPts val="1100"/>
              <a:buFont typeface="Arial"/>
              <a:buNone/>
            </a:pPr>
            <a:r>
              <a:rPr lang="en"/>
              <a:t>Driver Management, which finds drivers close to a potential passenger, must use a</a:t>
            </a:r>
            <a:endParaRPr/>
          </a:p>
          <a:p>
            <a:pPr indent="0" lvl="0" marL="0" rtl="0" algn="l">
              <a:spcBef>
                <a:spcPts val="0"/>
              </a:spcBef>
              <a:spcAft>
                <a:spcPts val="0"/>
              </a:spcAft>
              <a:buNone/>
            </a:pPr>
            <a:r>
              <a:rPr lang="en"/>
              <a:t>database that supports efficient geo-queries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lang="en">
                <a:solidFill>
                  <a:schemeClr val="dk1"/>
                </a:solidFill>
              </a:rPr>
              <a:t>While a monolithic application is a single unified unit, a </a:t>
            </a:r>
            <a:r>
              <a:rPr b="1" lang="en">
                <a:solidFill>
                  <a:schemeClr val="dk1"/>
                </a:solidFill>
              </a:rPr>
              <a:t>microservices architecture</a:t>
            </a:r>
            <a:r>
              <a:rPr lang="en">
                <a:solidFill>
                  <a:schemeClr val="dk1"/>
                </a:solidFill>
              </a:rPr>
              <a:t> breaks it down into a collection of smaller independent units. These units carry out every application process as a separate service. So all the services have their own logic and the database as well as perform the specific functions.</a:t>
            </a:r>
            <a:endParaRPr>
              <a:solidFill>
                <a:schemeClr val="dk1"/>
              </a:solidFill>
            </a:endParaRPr>
          </a:p>
          <a:p>
            <a:pPr indent="0" lvl="0" marL="0" marR="381000" rtl="0" algn="l">
              <a:lnSpc>
                <a:spcPct val="115000"/>
              </a:lnSpc>
              <a:spcBef>
                <a:spcPts val="1200"/>
              </a:spcBef>
              <a:spcAft>
                <a:spcPts val="0"/>
              </a:spcAft>
              <a:buNone/>
            </a:pPr>
            <a:r>
              <a:rPr i="1" lang="en">
                <a:solidFill>
                  <a:schemeClr val="dk1"/>
                </a:solidFill>
              </a:rPr>
              <a:t>In short, the microservice architectural style is an approach to developing a single application as a suite of small services, each running in its own process and communicating with lightweight mechanisms, often an HTTP resource API. Martin Fowler</a:t>
            </a:r>
            <a:endParaRPr i="1">
              <a:solidFill>
                <a:schemeClr val="dk1"/>
              </a:solidFill>
            </a:endParaRPr>
          </a:p>
          <a:p>
            <a:pPr indent="0" lvl="0" marL="0" rtl="0" algn="l">
              <a:lnSpc>
                <a:spcPct val="115000"/>
              </a:lnSpc>
              <a:spcBef>
                <a:spcPts val="1200"/>
              </a:spcBef>
              <a:spcAft>
                <a:spcPts val="0"/>
              </a:spcAft>
              <a:buNone/>
            </a:pPr>
            <a:r>
              <a:rPr lang="en">
                <a:solidFill>
                  <a:schemeClr val="dk1"/>
                </a:solidFill>
              </a:rPr>
              <a:t>Within a microservices architecture, the entire functionality is split up into independently deployable modules which communicate with each other through defined methods called APIs (Application Programming Interfaces). Each service covers its own scope and can be updated, deployed, and scaled independently.</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Strengths of the Microservice Architecture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Independent components. </a:t>
            </a:r>
            <a:r>
              <a:rPr lang="en">
                <a:solidFill>
                  <a:schemeClr val="dk1"/>
                </a:solidFill>
              </a:rPr>
              <a:t>Firstly, all the services can be deployed and updated independently, which gives more flexibility. Secondly, a bug in one microservice has an impact only on a particular service and does not influence the entire application. Also, it is much easier to add new features to a microservice application than a monolithic one.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Easier understanding. </a:t>
            </a:r>
            <a:r>
              <a:rPr lang="en">
                <a:solidFill>
                  <a:schemeClr val="dk1"/>
                </a:solidFill>
              </a:rPr>
              <a:t>Split up into smaller and simpler components, a microservice application is easier to understand and manage. You just concentrate on a specific service that is related to a business goal you have.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Better scalability. </a:t>
            </a:r>
            <a:r>
              <a:rPr lang="en">
                <a:solidFill>
                  <a:schemeClr val="dk1"/>
                </a:solidFill>
              </a:rPr>
              <a:t>Another advantage of the microservices approach is that each element can be scaled independently. So the entire process is more cost- and time-effective than with monoliths when the whole application has to be scaled even if there is no need in it. In addition, every monolith has limits in terms of scalability, so the more users you acquire, the more problems you have with your monolith. Therefore, many companies, end up rebuilding their monolithic architectures.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instance, our partner</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Currencycloud</a:t>
            </a:r>
            <a:r>
              <a:rPr lang="en">
                <a:solidFill>
                  <a:schemeClr val="dk1"/>
                </a:solidFill>
              </a:rPr>
              <a:t> needed to migrate to microservices due to the growing number of transactions their platform processed. Founded in 2012, the company offers a global B2B payments platfrom. Initially, their monolithic architecture could handle the number of transactions they had. Yet with the company’s growing success, they needed a more efficient solution they could scale even further in the future. So they have switched to microservices.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Flexibility in choosing the technology.</a:t>
            </a:r>
            <a:r>
              <a:rPr lang="en">
                <a:solidFill>
                  <a:schemeClr val="dk1"/>
                </a:solidFill>
              </a:rPr>
              <a:t> The engineering teams are not limited by the technology chosen from the start. They are free to apply various technologies and frameworks for each microservice.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The higher level of agility. </a:t>
            </a:r>
            <a:r>
              <a:rPr lang="en">
                <a:solidFill>
                  <a:schemeClr val="dk1"/>
                </a:solidFill>
              </a:rPr>
              <a:t>Any fault in a microservices application affects only a particular service and not the whole solution. So all the changes and experiments are implemented with lower risks and fewer errors.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Weaknesses of the Microservice Architecture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Extra complexity.</a:t>
            </a:r>
            <a:r>
              <a:rPr lang="en">
                <a:solidFill>
                  <a:schemeClr val="dk1"/>
                </a:solidFill>
              </a:rPr>
              <a:t> Since a microservices architecture is a distributed system, you have to choose and set up the connections between all the modules and databases. Also, as long as such an application includes independent services, all of them have to be deployed independently.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System distribution. </a:t>
            </a:r>
            <a:r>
              <a:rPr lang="en">
                <a:solidFill>
                  <a:schemeClr val="dk1"/>
                </a:solidFill>
              </a:rPr>
              <a:t>A microservices architecture is a complex system of multiple modules and databases so all the connections have to be handled carefully.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Cross-cutting concerns. </a:t>
            </a:r>
            <a:r>
              <a:rPr lang="en">
                <a:solidFill>
                  <a:schemeClr val="dk1"/>
                </a:solidFill>
              </a:rPr>
              <a:t>When creating a microservices application, you will have to deal with a number of cross-cutting concerns. They include externalized configuration, logging, metrics, health checks, and others.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Testing. </a:t>
            </a:r>
            <a:r>
              <a:rPr lang="en">
                <a:solidFill>
                  <a:schemeClr val="dk1"/>
                </a:solidFill>
              </a:rPr>
              <a:t>A multitude of independently deployable components makes testing a microservices-based solution much harder.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d97d3c7589_0_22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200"/>
              </a:spcBef>
              <a:spcAft>
                <a:spcPts val="0"/>
              </a:spcAft>
              <a:buSzPts val="1100"/>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SzPts val="1100"/>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SzPts val="1100"/>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SzPts val="1100"/>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SzPts val="1100"/>
              <a:buNone/>
            </a:pPr>
            <a:r>
              <a:t/>
            </a:r>
            <a:endParaRPr>
              <a:solidFill>
                <a:schemeClr val="dk1"/>
              </a:solidFill>
            </a:endParaRPr>
          </a:p>
          <a:p>
            <a:pPr indent="0" lvl="0" marL="0" rtl="0" algn="l">
              <a:lnSpc>
                <a:spcPct val="100000"/>
              </a:lnSpc>
              <a:spcBef>
                <a:spcPts val="2200"/>
              </a:spcBef>
              <a:spcAft>
                <a:spcPts val="0"/>
              </a:spcAft>
              <a:buSzPts val="1100"/>
              <a:buNone/>
            </a:pPr>
            <a:r>
              <a:t/>
            </a:r>
            <a:endParaRPr>
              <a:solidFill>
                <a:schemeClr val="dk1"/>
              </a:solidFill>
            </a:endParaRPr>
          </a:p>
        </p:txBody>
      </p:sp>
      <p:sp>
        <p:nvSpPr>
          <p:cNvPr id="819" name="Google Shape;819;gd97d3c7589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d3fa6069fb_0_7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gd3fa6069fb_0_7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da0be84064_0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gda0be84064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b69d71f86b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gb69d71f86b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b69d71f86b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 name="Google Shape;854;gb69d71f86b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da0be84064_0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 name="Google Shape;862;gda0be84064_0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b69d71f86b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gb69d71f86b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b69d71f86b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gb69d71f86b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b69d71f86b_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3" name="Google Shape;883;gb69d71f86b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69d71f86b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9" name="Google Shape;889;gb69d71f86b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b657c75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b657c75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Microservices architecture</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Many organizations, such as Amazon, eBay, and Netflix, have solved this problem by</a:t>
            </a:r>
            <a:endParaRPr/>
          </a:p>
          <a:p>
            <a:pPr indent="0" lvl="0" marL="0" rtl="0" algn="l">
              <a:spcBef>
                <a:spcPts val="0"/>
              </a:spcBef>
              <a:spcAft>
                <a:spcPts val="0"/>
              </a:spcAft>
              <a:buClr>
                <a:schemeClr val="dk1"/>
              </a:buClr>
              <a:buSzPts val="1100"/>
              <a:buFont typeface="Arial"/>
              <a:buNone/>
            </a:pPr>
            <a:r>
              <a:rPr lang="en"/>
              <a:t>adopting what is now known as the Microservices Architecture pattern. Instead of building</a:t>
            </a:r>
            <a:endParaRPr/>
          </a:p>
          <a:p>
            <a:pPr indent="0" lvl="0" marL="0" rtl="0" algn="l">
              <a:spcBef>
                <a:spcPts val="0"/>
              </a:spcBef>
              <a:spcAft>
                <a:spcPts val="0"/>
              </a:spcAft>
              <a:buClr>
                <a:schemeClr val="dk1"/>
              </a:buClr>
              <a:buSzPts val="1100"/>
              <a:buFont typeface="Arial"/>
              <a:buNone/>
            </a:pPr>
            <a:r>
              <a:rPr lang="en"/>
              <a:t>a single monstrous, monolithic application, the idea is to split your application into set of</a:t>
            </a:r>
            <a:endParaRPr/>
          </a:p>
          <a:p>
            <a:pPr indent="0" lvl="0" marL="0" rtl="0" algn="l">
              <a:spcBef>
                <a:spcPts val="0"/>
              </a:spcBef>
              <a:spcAft>
                <a:spcPts val="0"/>
              </a:spcAft>
              <a:buNone/>
            </a:pPr>
            <a:r>
              <a:rPr lang="en"/>
              <a:t>smaller, interconnected services.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 service typically implements a set of distinct features or functionality, such as order</a:t>
            </a:r>
            <a:endParaRPr/>
          </a:p>
          <a:p>
            <a:pPr indent="0" lvl="0" marL="0" rtl="0" algn="l">
              <a:spcBef>
                <a:spcPts val="0"/>
              </a:spcBef>
              <a:spcAft>
                <a:spcPts val="0"/>
              </a:spcAft>
              <a:buClr>
                <a:schemeClr val="dk1"/>
              </a:buClr>
              <a:buSzPts val="1100"/>
              <a:buFont typeface="Arial"/>
              <a:buNone/>
            </a:pPr>
            <a:r>
              <a:rPr lang="en"/>
              <a:t>management, customer management, etc. Each microservice is a mini-application that has</a:t>
            </a:r>
            <a:endParaRPr/>
          </a:p>
          <a:p>
            <a:pPr indent="0" lvl="0" marL="0" rtl="0" algn="l">
              <a:spcBef>
                <a:spcPts val="0"/>
              </a:spcBef>
              <a:spcAft>
                <a:spcPts val="0"/>
              </a:spcAft>
              <a:buClr>
                <a:schemeClr val="dk1"/>
              </a:buClr>
              <a:buSzPts val="1100"/>
              <a:buFont typeface="Arial"/>
              <a:buNone/>
            </a:pPr>
            <a:r>
              <a:rPr lang="en"/>
              <a:t>its own hexagonal architecture consisting of business logic along with various adapters.</a:t>
            </a:r>
            <a:endParaRPr/>
          </a:p>
          <a:p>
            <a:pPr indent="0" lvl="0" marL="0" rtl="0" algn="l">
              <a:spcBef>
                <a:spcPts val="0"/>
              </a:spcBef>
              <a:spcAft>
                <a:spcPts val="0"/>
              </a:spcAft>
              <a:buClr>
                <a:schemeClr val="dk1"/>
              </a:buClr>
              <a:buSzPts val="1100"/>
              <a:buFont typeface="Arial"/>
              <a:buNone/>
            </a:pPr>
            <a:r>
              <a:rPr lang="en"/>
              <a:t>Some microservices would expose an API that’s consumed by other microservices or</a:t>
            </a:r>
            <a:endParaRPr/>
          </a:p>
          <a:p>
            <a:pPr indent="0" lvl="0" marL="0" rtl="0" algn="l">
              <a:spcBef>
                <a:spcPts val="0"/>
              </a:spcBef>
              <a:spcAft>
                <a:spcPts val="0"/>
              </a:spcAft>
              <a:buClr>
                <a:schemeClr val="dk1"/>
              </a:buClr>
              <a:buSzPts val="1100"/>
              <a:buFont typeface="Arial"/>
              <a:buNone/>
            </a:pPr>
            <a:r>
              <a:rPr lang="en"/>
              <a:t>by the application’s clients. Other microservices might implement a web UI. At runtime,</a:t>
            </a:r>
            <a:endParaRPr/>
          </a:p>
          <a:p>
            <a:pPr indent="0" lvl="0" marL="0" rtl="0" algn="l">
              <a:spcBef>
                <a:spcPts val="0"/>
              </a:spcBef>
              <a:spcAft>
                <a:spcPts val="0"/>
              </a:spcAft>
              <a:buNone/>
            </a:pPr>
            <a:r>
              <a:rPr lang="en"/>
              <a:t>each instance is often a cloud virtual machine (VM) or a Docker container.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Each functional area of the application is now implemented by its own microservice.</a:t>
            </a:r>
            <a:endParaRPr/>
          </a:p>
          <a:p>
            <a:pPr indent="0" lvl="0" marL="0" rtl="0" algn="l">
              <a:spcBef>
                <a:spcPts val="0"/>
              </a:spcBef>
              <a:spcAft>
                <a:spcPts val="0"/>
              </a:spcAft>
              <a:buClr>
                <a:schemeClr val="dk1"/>
              </a:buClr>
              <a:buSzPts val="1100"/>
              <a:buFont typeface="Arial"/>
              <a:buNone/>
            </a:pPr>
            <a:r>
              <a:rPr lang="en"/>
              <a:t>Moreover, the web application is split into a set of simpler web applications – such as</a:t>
            </a:r>
            <a:endParaRPr/>
          </a:p>
          <a:p>
            <a:pPr indent="0" lvl="0" marL="0" rtl="0" algn="l">
              <a:spcBef>
                <a:spcPts val="0"/>
              </a:spcBef>
              <a:spcAft>
                <a:spcPts val="0"/>
              </a:spcAft>
              <a:buClr>
                <a:schemeClr val="dk1"/>
              </a:buClr>
              <a:buSzPts val="1100"/>
              <a:buFont typeface="Arial"/>
              <a:buNone/>
            </a:pPr>
            <a:r>
              <a:rPr lang="en"/>
              <a:t>one for passengers and one for drivers, in our taxi-hailing example. This makes it easier</a:t>
            </a:r>
            <a:endParaRPr/>
          </a:p>
          <a:p>
            <a:pPr indent="0" lvl="0" marL="0" rtl="0" algn="l">
              <a:spcBef>
                <a:spcPts val="0"/>
              </a:spcBef>
              <a:spcAft>
                <a:spcPts val="0"/>
              </a:spcAft>
              <a:buNone/>
            </a:pPr>
            <a:r>
              <a:rPr lang="en"/>
              <a:t>to deploy distinct experiences for specific users, devices, or specialized use cases.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Each backend service exposes a REST API and most services consume APIs provided by</a:t>
            </a:r>
            <a:endParaRPr/>
          </a:p>
          <a:p>
            <a:pPr indent="0" lvl="0" marL="0" rtl="0" algn="l">
              <a:spcBef>
                <a:spcPts val="0"/>
              </a:spcBef>
              <a:spcAft>
                <a:spcPts val="0"/>
              </a:spcAft>
              <a:buClr>
                <a:schemeClr val="dk1"/>
              </a:buClr>
              <a:buSzPts val="1100"/>
              <a:buFont typeface="Arial"/>
              <a:buNone/>
            </a:pPr>
            <a:r>
              <a:rPr lang="en"/>
              <a:t>other services. For example, Driver Management uses the Notification server to tell an</a:t>
            </a:r>
            <a:endParaRPr/>
          </a:p>
          <a:p>
            <a:pPr indent="0" lvl="0" marL="0" rtl="0" algn="l">
              <a:spcBef>
                <a:spcPts val="0"/>
              </a:spcBef>
              <a:spcAft>
                <a:spcPts val="0"/>
              </a:spcAft>
              <a:buClr>
                <a:schemeClr val="dk1"/>
              </a:buClr>
              <a:buSzPts val="1100"/>
              <a:buFont typeface="Arial"/>
              <a:buNone/>
            </a:pPr>
            <a:r>
              <a:rPr lang="en"/>
              <a:t>available driver about a potential trip. The UI services invoke the other services in order to</a:t>
            </a:r>
            <a:endParaRPr/>
          </a:p>
          <a:p>
            <a:pPr indent="0" lvl="0" marL="0" rtl="0" algn="l">
              <a:spcBef>
                <a:spcPts val="0"/>
              </a:spcBef>
              <a:spcAft>
                <a:spcPts val="0"/>
              </a:spcAft>
              <a:buClr>
                <a:schemeClr val="dk1"/>
              </a:buClr>
              <a:buSzPts val="1100"/>
              <a:buFont typeface="Arial"/>
              <a:buNone/>
            </a:pPr>
            <a:r>
              <a:rPr lang="en"/>
              <a:t>render web pages. Services might also use asynchronous, message-based communication.</a:t>
            </a:r>
            <a:endParaRPr/>
          </a:p>
          <a:p>
            <a:pPr indent="0" lvl="0" marL="0" rtl="0" algn="l">
              <a:spcBef>
                <a:spcPts val="0"/>
              </a:spcBef>
              <a:spcAft>
                <a:spcPts val="0"/>
              </a:spcAft>
              <a:buNone/>
            </a:pPr>
            <a:r>
              <a:rPr lang="en"/>
              <a:t>Inter-service communication will be covered in more detail later in this ebook.</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 Microservices Architecture pattern significantly impacts the relationship between the</a:t>
            </a:r>
            <a:endParaRPr/>
          </a:p>
          <a:p>
            <a:pPr indent="0" lvl="0" marL="0" rtl="0" algn="l">
              <a:spcBef>
                <a:spcPts val="0"/>
              </a:spcBef>
              <a:spcAft>
                <a:spcPts val="0"/>
              </a:spcAft>
              <a:buClr>
                <a:schemeClr val="dk1"/>
              </a:buClr>
              <a:buSzPts val="1100"/>
              <a:buFont typeface="Arial"/>
              <a:buNone/>
            </a:pPr>
            <a:r>
              <a:rPr lang="en"/>
              <a:t>application and the database. Rather than sharing a single database schema with other</a:t>
            </a:r>
            <a:endParaRPr/>
          </a:p>
          <a:p>
            <a:pPr indent="0" lvl="0" marL="0" rtl="0" algn="l">
              <a:spcBef>
                <a:spcPts val="0"/>
              </a:spcBef>
              <a:spcAft>
                <a:spcPts val="0"/>
              </a:spcAft>
              <a:buClr>
                <a:schemeClr val="dk1"/>
              </a:buClr>
              <a:buSzPts val="1100"/>
              <a:buFont typeface="Arial"/>
              <a:buNone/>
            </a:pPr>
            <a:r>
              <a:rPr lang="en"/>
              <a:t>services, each service has its own database schema. On the one hand, this approach is</a:t>
            </a:r>
            <a:endParaRPr/>
          </a:p>
          <a:p>
            <a:pPr indent="0" lvl="0" marL="0" rtl="0" algn="l">
              <a:spcBef>
                <a:spcPts val="0"/>
              </a:spcBef>
              <a:spcAft>
                <a:spcPts val="0"/>
              </a:spcAft>
              <a:buClr>
                <a:schemeClr val="dk1"/>
              </a:buClr>
              <a:buSzPts val="1100"/>
              <a:buFont typeface="Arial"/>
              <a:buNone/>
            </a:pPr>
            <a:r>
              <a:rPr lang="en"/>
              <a:t>at odds with the idea of an enterprise-wide data model. Also, it often results in duplication</a:t>
            </a:r>
            <a:endParaRPr/>
          </a:p>
          <a:p>
            <a:pPr indent="0" lvl="0" marL="0" rtl="0" algn="l">
              <a:spcBef>
                <a:spcPts val="0"/>
              </a:spcBef>
              <a:spcAft>
                <a:spcPts val="0"/>
              </a:spcAft>
              <a:buClr>
                <a:schemeClr val="dk1"/>
              </a:buClr>
              <a:buSzPts val="1100"/>
              <a:buFont typeface="Arial"/>
              <a:buNone/>
            </a:pPr>
            <a:r>
              <a:rPr lang="en"/>
              <a:t>of some data. However, having a database schema per service is essential if you want</a:t>
            </a:r>
            <a:endParaRPr/>
          </a:p>
          <a:p>
            <a:pPr indent="0" lvl="0" marL="0" rtl="0" algn="l">
              <a:spcBef>
                <a:spcPts val="0"/>
              </a:spcBef>
              <a:spcAft>
                <a:spcPts val="0"/>
              </a:spcAft>
              <a:buClr>
                <a:schemeClr val="dk1"/>
              </a:buClr>
              <a:buSzPts val="1100"/>
              <a:buFont typeface="Arial"/>
              <a:buNone/>
            </a:pPr>
            <a:r>
              <a:rPr lang="en"/>
              <a:t>to benefit from microservices, because it ensures loose coupling. Figure 1-5 shows the</a:t>
            </a:r>
            <a:endParaRPr/>
          </a:p>
          <a:p>
            <a:pPr indent="0" lvl="0" marL="0" rtl="0" algn="l">
              <a:spcBef>
                <a:spcPts val="0"/>
              </a:spcBef>
              <a:spcAft>
                <a:spcPts val="0"/>
              </a:spcAft>
              <a:buNone/>
            </a:pPr>
            <a:r>
              <a:rPr lang="en"/>
              <a:t>database architecture for the sample application.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Each of the services has its own database. Moreover, a service can use a type of database</a:t>
            </a:r>
            <a:endParaRPr/>
          </a:p>
          <a:p>
            <a:pPr indent="0" lvl="0" marL="0" rtl="0" algn="l">
              <a:spcBef>
                <a:spcPts val="0"/>
              </a:spcBef>
              <a:spcAft>
                <a:spcPts val="0"/>
              </a:spcAft>
              <a:buClr>
                <a:schemeClr val="dk1"/>
              </a:buClr>
              <a:buSzPts val="1100"/>
              <a:buFont typeface="Arial"/>
              <a:buNone/>
            </a:pPr>
            <a:r>
              <a:rPr lang="en"/>
              <a:t>that is best suited to its needs, the so-called polyglot persistence architecture. For example,</a:t>
            </a:r>
            <a:endParaRPr/>
          </a:p>
          <a:p>
            <a:pPr indent="0" lvl="0" marL="0" rtl="0" algn="l">
              <a:spcBef>
                <a:spcPts val="0"/>
              </a:spcBef>
              <a:spcAft>
                <a:spcPts val="0"/>
              </a:spcAft>
              <a:buClr>
                <a:schemeClr val="dk1"/>
              </a:buClr>
              <a:buSzPts val="1100"/>
              <a:buFont typeface="Arial"/>
              <a:buNone/>
            </a:pPr>
            <a:r>
              <a:rPr lang="en"/>
              <a:t>Driver Management, which finds drivers close to a potential passenger, must use a</a:t>
            </a:r>
            <a:endParaRPr/>
          </a:p>
          <a:p>
            <a:pPr indent="0" lvl="0" marL="0" rtl="0" algn="l">
              <a:spcBef>
                <a:spcPts val="0"/>
              </a:spcBef>
              <a:spcAft>
                <a:spcPts val="0"/>
              </a:spcAft>
              <a:buNone/>
            </a:pPr>
            <a:r>
              <a:rPr lang="en"/>
              <a:t>database that supports efficient geo-queries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lang="en">
                <a:solidFill>
                  <a:schemeClr val="dk1"/>
                </a:solidFill>
              </a:rPr>
              <a:t>While a monolithic application is a single unified unit, a </a:t>
            </a:r>
            <a:r>
              <a:rPr b="1" lang="en">
                <a:solidFill>
                  <a:schemeClr val="dk1"/>
                </a:solidFill>
              </a:rPr>
              <a:t>microservices architecture</a:t>
            </a:r>
            <a:r>
              <a:rPr lang="en">
                <a:solidFill>
                  <a:schemeClr val="dk1"/>
                </a:solidFill>
              </a:rPr>
              <a:t> breaks it down into a collection of smaller independent units. These units carry out every application process as a separate service. So all the services have their own logic and the database as well as perform the specific functions.</a:t>
            </a:r>
            <a:endParaRPr>
              <a:solidFill>
                <a:schemeClr val="dk1"/>
              </a:solidFill>
            </a:endParaRPr>
          </a:p>
          <a:p>
            <a:pPr indent="0" lvl="0" marL="0" marR="381000" rtl="0" algn="l">
              <a:lnSpc>
                <a:spcPct val="115000"/>
              </a:lnSpc>
              <a:spcBef>
                <a:spcPts val="1200"/>
              </a:spcBef>
              <a:spcAft>
                <a:spcPts val="0"/>
              </a:spcAft>
              <a:buNone/>
            </a:pPr>
            <a:r>
              <a:rPr i="1" lang="en">
                <a:solidFill>
                  <a:schemeClr val="dk1"/>
                </a:solidFill>
              </a:rPr>
              <a:t>In short, the microservice architectural style is an approach to developing a single application as a suite of small services, each running in its own process and communicating with lightweight mechanisms, often an HTTP resource API. Martin Fowler</a:t>
            </a:r>
            <a:endParaRPr i="1">
              <a:solidFill>
                <a:schemeClr val="dk1"/>
              </a:solidFill>
            </a:endParaRPr>
          </a:p>
          <a:p>
            <a:pPr indent="0" lvl="0" marL="0" rtl="0" algn="l">
              <a:lnSpc>
                <a:spcPct val="115000"/>
              </a:lnSpc>
              <a:spcBef>
                <a:spcPts val="1200"/>
              </a:spcBef>
              <a:spcAft>
                <a:spcPts val="0"/>
              </a:spcAft>
              <a:buNone/>
            </a:pPr>
            <a:r>
              <a:rPr lang="en">
                <a:solidFill>
                  <a:schemeClr val="dk1"/>
                </a:solidFill>
              </a:rPr>
              <a:t>Within a microservices architecture, the entire functionality is split up into independently deployable modules which communicate with each other through defined methods called APIs (Application Programming Interfaces). Each service covers its own scope and can be updated, deployed, and scaled independently.</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Strengths of the Microservice Architecture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Independent components. </a:t>
            </a:r>
            <a:r>
              <a:rPr lang="en">
                <a:solidFill>
                  <a:schemeClr val="dk1"/>
                </a:solidFill>
              </a:rPr>
              <a:t>Firstly, all the services can be deployed and updated independently, which gives more flexibility. Secondly, a bug in one microservice has an impact only on a particular service and does not influence the entire application. Also, it is much easier to add new features to a microservice application than a monolithic one.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Easier understanding. </a:t>
            </a:r>
            <a:r>
              <a:rPr lang="en">
                <a:solidFill>
                  <a:schemeClr val="dk1"/>
                </a:solidFill>
              </a:rPr>
              <a:t>Split up into smaller and simpler components, a microservice application is easier to understand and manage. You just concentrate on a specific service that is related to a business goal you have.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Better scalability. </a:t>
            </a:r>
            <a:r>
              <a:rPr lang="en">
                <a:solidFill>
                  <a:schemeClr val="dk1"/>
                </a:solidFill>
              </a:rPr>
              <a:t>Another advantage of the microservices approach is that each element can be scaled independently. So the entire process is more cost- and time-effective than with monoliths when the whole application has to be scaled even if there is no need in it. In addition, every monolith has limits in terms of scalability, so the more users you acquire, the more problems you have with your monolith. Therefore, many companies, end up rebuilding their monolithic architectures.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instance, our partner</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Currencycloud</a:t>
            </a:r>
            <a:r>
              <a:rPr lang="en">
                <a:solidFill>
                  <a:schemeClr val="dk1"/>
                </a:solidFill>
              </a:rPr>
              <a:t> needed to migrate to microservices due to the growing number of transactions their platform processed. Founded in 2012, the company offers a global B2B payments platfrom. Initially, their monolithic architecture could handle the number of transactions they had. Yet with the company’s growing success, they needed a more efficient solution they could scale even further in the future. So they have switched to microservices.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Flexibility in choosing the technology.</a:t>
            </a:r>
            <a:r>
              <a:rPr lang="en">
                <a:solidFill>
                  <a:schemeClr val="dk1"/>
                </a:solidFill>
              </a:rPr>
              <a:t> The engineering teams are not limited by the technology chosen from the start. They are free to apply various technologies and frameworks for each microservice.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The higher level of agility. </a:t>
            </a:r>
            <a:r>
              <a:rPr lang="en">
                <a:solidFill>
                  <a:schemeClr val="dk1"/>
                </a:solidFill>
              </a:rPr>
              <a:t>Any fault in a microservices application affects only a particular service and not the whole solution. So all the changes and experiments are implemented with lower risks and fewer errors.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Weaknesses of the Microservice Architecture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Extra complexity.</a:t>
            </a:r>
            <a:r>
              <a:rPr lang="en">
                <a:solidFill>
                  <a:schemeClr val="dk1"/>
                </a:solidFill>
              </a:rPr>
              <a:t> Since a microservices architecture is a distributed system, you have to choose and set up the connections between all the modules and databases. Also, as long as such an application includes independent services, all of them have to be deployed independently.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System distribution. </a:t>
            </a:r>
            <a:r>
              <a:rPr lang="en">
                <a:solidFill>
                  <a:schemeClr val="dk1"/>
                </a:solidFill>
              </a:rPr>
              <a:t>A microservices architecture is a complex system of multiple modules and databases so all the connections have to be handled carefully.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Cross-cutting concerns. </a:t>
            </a:r>
            <a:r>
              <a:rPr lang="en">
                <a:solidFill>
                  <a:schemeClr val="dk1"/>
                </a:solidFill>
              </a:rPr>
              <a:t>When creating a microservices application, you will have to deal with a number of cross-cutting concerns. They include externalized configuration, logging, metrics, health checks, and others.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Testing. </a:t>
            </a:r>
            <a:r>
              <a:rPr lang="en">
                <a:solidFill>
                  <a:schemeClr val="dk1"/>
                </a:solidFill>
              </a:rPr>
              <a:t>A multitude of independently deployable components makes testing a microservices-based solution much harder.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dd07c0749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dd07c0749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b69d71f86b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4" name="Google Shape;904;gb69d71f86b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b69d71f86b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0" name="Google Shape;910;gb69d71f86b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b69d71f86b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6" name="Google Shape;916;gb69d71f86b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b69d71f86b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gb69d71f86b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d97d3c7589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9" name="Google Shape;929;gd97d3c758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d97d3c7589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5" name="Google Shape;935;gd97d3c7589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d97d3c7589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gd97d3c7589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da0be84064_0_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7" name="Google Shape;947;gda0be84064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d97d3c7589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d97d3c7589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b657c755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db657c755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Microservices architecture</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Many organizations, such as Amazon, eBay, and Netflix, have solved this problem by</a:t>
            </a:r>
            <a:endParaRPr/>
          </a:p>
          <a:p>
            <a:pPr indent="0" lvl="0" marL="0" rtl="0" algn="l">
              <a:spcBef>
                <a:spcPts val="0"/>
              </a:spcBef>
              <a:spcAft>
                <a:spcPts val="0"/>
              </a:spcAft>
              <a:buClr>
                <a:schemeClr val="dk1"/>
              </a:buClr>
              <a:buSzPts val="1100"/>
              <a:buFont typeface="Arial"/>
              <a:buNone/>
            </a:pPr>
            <a:r>
              <a:rPr lang="en"/>
              <a:t>adopting what is now known as the Microservices Architecture pattern. Instead of building</a:t>
            </a:r>
            <a:endParaRPr/>
          </a:p>
          <a:p>
            <a:pPr indent="0" lvl="0" marL="0" rtl="0" algn="l">
              <a:spcBef>
                <a:spcPts val="0"/>
              </a:spcBef>
              <a:spcAft>
                <a:spcPts val="0"/>
              </a:spcAft>
              <a:buClr>
                <a:schemeClr val="dk1"/>
              </a:buClr>
              <a:buSzPts val="1100"/>
              <a:buFont typeface="Arial"/>
              <a:buNone/>
            </a:pPr>
            <a:r>
              <a:rPr lang="en"/>
              <a:t>a single monstrous, monolithic application, the idea is to split your application into set of</a:t>
            </a:r>
            <a:endParaRPr/>
          </a:p>
          <a:p>
            <a:pPr indent="0" lvl="0" marL="0" rtl="0" algn="l">
              <a:spcBef>
                <a:spcPts val="0"/>
              </a:spcBef>
              <a:spcAft>
                <a:spcPts val="0"/>
              </a:spcAft>
              <a:buNone/>
            </a:pPr>
            <a:r>
              <a:rPr lang="en"/>
              <a:t>smaller, interconnected services.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 service typically implements a set of distinct features or functionality, such as order</a:t>
            </a:r>
            <a:endParaRPr/>
          </a:p>
          <a:p>
            <a:pPr indent="0" lvl="0" marL="0" rtl="0" algn="l">
              <a:spcBef>
                <a:spcPts val="0"/>
              </a:spcBef>
              <a:spcAft>
                <a:spcPts val="0"/>
              </a:spcAft>
              <a:buClr>
                <a:schemeClr val="dk1"/>
              </a:buClr>
              <a:buSzPts val="1100"/>
              <a:buFont typeface="Arial"/>
              <a:buNone/>
            </a:pPr>
            <a:r>
              <a:rPr lang="en"/>
              <a:t>management, customer management, etc. Each microservice is a mini-application that has</a:t>
            </a:r>
            <a:endParaRPr/>
          </a:p>
          <a:p>
            <a:pPr indent="0" lvl="0" marL="0" rtl="0" algn="l">
              <a:spcBef>
                <a:spcPts val="0"/>
              </a:spcBef>
              <a:spcAft>
                <a:spcPts val="0"/>
              </a:spcAft>
              <a:buClr>
                <a:schemeClr val="dk1"/>
              </a:buClr>
              <a:buSzPts val="1100"/>
              <a:buFont typeface="Arial"/>
              <a:buNone/>
            </a:pPr>
            <a:r>
              <a:rPr lang="en"/>
              <a:t>its own hexagonal architecture consisting of business logic along with various adapters.</a:t>
            </a:r>
            <a:endParaRPr/>
          </a:p>
          <a:p>
            <a:pPr indent="0" lvl="0" marL="0" rtl="0" algn="l">
              <a:spcBef>
                <a:spcPts val="0"/>
              </a:spcBef>
              <a:spcAft>
                <a:spcPts val="0"/>
              </a:spcAft>
              <a:buClr>
                <a:schemeClr val="dk1"/>
              </a:buClr>
              <a:buSzPts val="1100"/>
              <a:buFont typeface="Arial"/>
              <a:buNone/>
            </a:pPr>
            <a:r>
              <a:rPr lang="en"/>
              <a:t>Some microservices would expose an API that’s consumed by other microservices or</a:t>
            </a:r>
            <a:endParaRPr/>
          </a:p>
          <a:p>
            <a:pPr indent="0" lvl="0" marL="0" rtl="0" algn="l">
              <a:spcBef>
                <a:spcPts val="0"/>
              </a:spcBef>
              <a:spcAft>
                <a:spcPts val="0"/>
              </a:spcAft>
              <a:buClr>
                <a:schemeClr val="dk1"/>
              </a:buClr>
              <a:buSzPts val="1100"/>
              <a:buFont typeface="Arial"/>
              <a:buNone/>
            </a:pPr>
            <a:r>
              <a:rPr lang="en"/>
              <a:t>by the application’s clients. Other microservices might implement a web UI. At runtime,</a:t>
            </a:r>
            <a:endParaRPr/>
          </a:p>
          <a:p>
            <a:pPr indent="0" lvl="0" marL="0" rtl="0" algn="l">
              <a:spcBef>
                <a:spcPts val="0"/>
              </a:spcBef>
              <a:spcAft>
                <a:spcPts val="0"/>
              </a:spcAft>
              <a:buNone/>
            </a:pPr>
            <a:r>
              <a:rPr lang="en"/>
              <a:t>each instance is often a cloud virtual machine (VM) or a Docker container.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Each functional area of the application is now implemented by its own microservice.</a:t>
            </a:r>
            <a:endParaRPr/>
          </a:p>
          <a:p>
            <a:pPr indent="0" lvl="0" marL="0" rtl="0" algn="l">
              <a:spcBef>
                <a:spcPts val="0"/>
              </a:spcBef>
              <a:spcAft>
                <a:spcPts val="0"/>
              </a:spcAft>
              <a:buClr>
                <a:schemeClr val="dk1"/>
              </a:buClr>
              <a:buSzPts val="1100"/>
              <a:buFont typeface="Arial"/>
              <a:buNone/>
            </a:pPr>
            <a:r>
              <a:rPr lang="en"/>
              <a:t>Moreover, the web application is split into a set of simpler web applications – such as</a:t>
            </a:r>
            <a:endParaRPr/>
          </a:p>
          <a:p>
            <a:pPr indent="0" lvl="0" marL="0" rtl="0" algn="l">
              <a:spcBef>
                <a:spcPts val="0"/>
              </a:spcBef>
              <a:spcAft>
                <a:spcPts val="0"/>
              </a:spcAft>
              <a:buClr>
                <a:schemeClr val="dk1"/>
              </a:buClr>
              <a:buSzPts val="1100"/>
              <a:buFont typeface="Arial"/>
              <a:buNone/>
            </a:pPr>
            <a:r>
              <a:rPr lang="en"/>
              <a:t>one for passengers and one for drivers, in our taxi-hailing example. This makes it easier</a:t>
            </a:r>
            <a:endParaRPr/>
          </a:p>
          <a:p>
            <a:pPr indent="0" lvl="0" marL="0" rtl="0" algn="l">
              <a:spcBef>
                <a:spcPts val="0"/>
              </a:spcBef>
              <a:spcAft>
                <a:spcPts val="0"/>
              </a:spcAft>
              <a:buNone/>
            </a:pPr>
            <a:r>
              <a:rPr lang="en"/>
              <a:t>to deploy distinct experiences for specific users, devices, or specialized use cases.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Each backend service exposes a REST API and most services consume APIs provided by</a:t>
            </a:r>
            <a:endParaRPr/>
          </a:p>
          <a:p>
            <a:pPr indent="0" lvl="0" marL="0" rtl="0" algn="l">
              <a:spcBef>
                <a:spcPts val="0"/>
              </a:spcBef>
              <a:spcAft>
                <a:spcPts val="0"/>
              </a:spcAft>
              <a:buClr>
                <a:schemeClr val="dk1"/>
              </a:buClr>
              <a:buSzPts val="1100"/>
              <a:buFont typeface="Arial"/>
              <a:buNone/>
            </a:pPr>
            <a:r>
              <a:rPr lang="en"/>
              <a:t>other services. For example, Driver Management uses the Notification server to tell an</a:t>
            </a:r>
            <a:endParaRPr/>
          </a:p>
          <a:p>
            <a:pPr indent="0" lvl="0" marL="0" rtl="0" algn="l">
              <a:spcBef>
                <a:spcPts val="0"/>
              </a:spcBef>
              <a:spcAft>
                <a:spcPts val="0"/>
              </a:spcAft>
              <a:buClr>
                <a:schemeClr val="dk1"/>
              </a:buClr>
              <a:buSzPts val="1100"/>
              <a:buFont typeface="Arial"/>
              <a:buNone/>
            </a:pPr>
            <a:r>
              <a:rPr lang="en"/>
              <a:t>available driver about a potential trip. The UI services invoke the other services in order to</a:t>
            </a:r>
            <a:endParaRPr/>
          </a:p>
          <a:p>
            <a:pPr indent="0" lvl="0" marL="0" rtl="0" algn="l">
              <a:spcBef>
                <a:spcPts val="0"/>
              </a:spcBef>
              <a:spcAft>
                <a:spcPts val="0"/>
              </a:spcAft>
              <a:buClr>
                <a:schemeClr val="dk1"/>
              </a:buClr>
              <a:buSzPts val="1100"/>
              <a:buFont typeface="Arial"/>
              <a:buNone/>
            </a:pPr>
            <a:r>
              <a:rPr lang="en"/>
              <a:t>render web pages. Services might also use asynchronous, message-based communication.</a:t>
            </a:r>
            <a:endParaRPr/>
          </a:p>
          <a:p>
            <a:pPr indent="0" lvl="0" marL="0" rtl="0" algn="l">
              <a:spcBef>
                <a:spcPts val="0"/>
              </a:spcBef>
              <a:spcAft>
                <a:spcPts val="0"/>
              </a:spcAft>
              <a:buNone/>
            </a:pPr>
            <a:r>
              <a:rPr lang="en"/>
              <a:t>Inter-service communication will be covered in more detail later in this ebook.</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 Microservices Architecture pattern significantly impacts the relationship between the</a:t>
            </a:r>
            <a:endParaRPr/>
          </a:p>
          <a:p>
            <a:pPr indent="0" lvl="0" marL="0" rtl="0" algn="l">
              <a:spcBef>
                <a:spcPts val="0"/>
              </a:spcBef>
              <a:spcAft>
                <a:spcPts val="0"/>
              </a:spcAft>
              <a:buClr>
                <a:schemeClr val="dk1"/>
              </a:buClr>
              <a:buSzPts val="1100"/>
              <a:buFont typeface="Arial"/>
              <a:buNone/>
            </a:pPr>
            <a:r>
              <a:rPr lang="en"/>
              <a:t>application and the database. Rather than sharing a single database schema with other</a:t>
            </a:r>
            <a:endParaRPr/>
          </a:p>
          <a:p>
            <a:pPr indent="0" lvl="0" marL="0" rtl="0" algn="l">
              <a:spcBef>
                <a:spcPts val="0"/>
              </a:spcBef>
              <a:spcAft>
                <a:spcPts val="0"/>
              </a:spcAft>
              <a:buClr>
                <a:schemeClr val="dk1"/>
              </a:buClr>
              <a:buSzPts val="1100"/>
              <a:buFont typeface="Arial"/>
              <a:buNone/>
            </a:pPr>
            <a:r>
              <a:rPr lang="en"/>
              <a:t>services, each service has its own database schema. On the one hand, this approach is</a:t>
            </a:r>
            <a:endParaRPr/>
          </a:p>
          <a:p>
            <a:pPr indent="0" lvl="0" marL="0" rtl="0" algn="l">
              <a:spcBef>
                <a:spcPts val="0"/>
              </a:spcBef>
              <a:spcAft>
                <a:spcPts val="0"/>
              </a:spcAft>
              <a:buClr>
                <a:schemeClr val="dk1"/>
              </a:buClr>
              <a:buSzPts val="1100"/>
              <a:buFont typeface="Arial"/>
              <a:buNone/>
            </a:pPr>
            <a:r>
              <a:rPr lang="en"/>
              <a:t>at odds with the idea of an enterprise-wide data model. Also, it often results in duplication</a:t>
            </a:r>
            <a:endParaRPr/>
          </a:p>
          <a:p>
            <a:pPr indent="0" lvl="0" marL="0" rtl="0" algn="l">
              <a:spcBef>
                <a:spcPts val="0"/>
              </a:spcBef>
              <a:spcAft>
                <a:spcPts val="0"/>
              </a:spcAft>
              <a:buClr>
                <a:schemeClr val="dk1"/>
              </a:buClr>
              <a:buSzPts val="1100"/>
              <a:buFont typeface="Arial"/>
              <a:buNone/>
            </a:pPr>
            <a:r>
              <a:rPr lang="en"/>
              <a:t>of some data. However, having a database schema per service is essential if you want</a:t>
            </a:r>
            <a:endParaRPr/>
          </a:p>
          <a:p>
            <a:pPr indent="0" lvl="0" marL="0" rtl="0" algn="l">
              <a:spcBef>
                <a:spcPts val="0"/>
              </a:spcBef>
              <a:spcAft>
                <a:spcPts val="0"/>
              </a:spcAft>
              <a:buClr>
                <a:schemeClr val="dk1"/>
              </a:buClr>
              <a:buSzPts val="1100"/>
              <a:buFont typeface="Arial"/>
              <a:buNone/>
            </a:pPr>
            <a:r>
              <a:rPr lang="en"/>
              <a:t>to benefit from microservices, because it ensures loose coupling. Figure 1-5 shows the</a:t>
            </a:r>
            <a:endParaRPr/>
          </a:p>
          <a:p>
            <a:pPr indent="0" lvl="0" marL="0" rtl="0" algn="l">
              <a:spcBef>
                <a:spcPts val="0"/>
              </a:spcBef>
              <a:spcAft>
                <a:spcPts val="0"/>
              </a:spcAft>
              <a:buNone/>
            </a:pPr>
            <a:r>
              <a:rPr lang="en"/>
              <a:t>database architecture for the sample application.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Each of the services has its own database. Moreover, a service can use a type of database</a:t>
            </a:r>
            <a:endParaRPr/>
          </a:p>
          <a:p>
            <a:pPr indent="0" lvl="0" marL="0" rtl="0" algn="l">
              <a:spcBef>
                <a:spcPts val="0"/>
              </a:spcBef>
              <a:spcAft>
                <a:spcPts val="0"/>
              </a:spcAft>
              <a:buClr>
                <a:schemeClr val="dk1"/>
              </a:buClr>
              <a:buSzPts val="1100"/>
              <a:buFont typeface="Arial"/>
              <a:buNone/>
            </a:pPr>
            <a:r>
              <a:rPr lang="en"/>
              <a:t>that is best suited to its needs, the so-called polyglot persistence architecture. For example,</a:t>
            </a:r>
            <a:endParaRPr/>
          </a:p>
          <a:p>
            <a:pPr indent="0" lvl="0" marL="0" rtl="0" algn="l">
              <a:spcBef>
                <a:spcPts val="0"/>
              </a:spcBef>
              <a:spcAft>
                <a:spcPts val="0"/>
              </a:spcAft>
              <a:buClr>
                <a:schemeClr val="dk1"/>
              </a:buClr>
              <a:buSzPts val="1100"/>
              <a:buFont typeface="Arial"/>
              <a:buNone/>
            </a:pPr>
            <a:r>
              <a:rPr lang="en"/>
              <a:t>Driver Management, which finds drivers close to a potential passenger, must use a</a:t>
            </a:r>
            <a:endParaRPr/>
          </a:p>
          <a:p>
            <a:pPr indent="0" lvl="0" marL="0" rtl="0" algn="l">
              <a:spcBef>
                <a:spcPts val="0"/>
              </a:spcBef>
              <a:spcAft>
                <a:spcPts val="0"/>
              </a:spcAft>
              <a:buNone/>
            </a:pPr>
            <a:r>
              <a:rPr lang="en"/>
              <a:t>database that supports efficient geo-queries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lang="en">
                <a:solidFill>
                  <a:schemeClr val="dk1"/>
                </a:solidFill>
              </a:rPr>
              <a:t>While a monolithic application is a single unified unit, a </a:t>
            </a:r>
            <a:r>
              <a:rPr b="1" lang="en">
                <a:solidFill>
                  <a:schemeClr val="dk1"/>
                </a:solidFill>
              </a:rPr>
              <a:t>microservices architecture</a:t>
            </a:r>
            <a:r>
              <a:rPr lang="en">
                <a:solidFill>
                  <a:schemeClr val="dk1"/>
                </a:solidFill>
              </a:rPr>
              <a:t> breaks it down into a collection of smaller independent units. These units carry out every application process as a separate service. So all the services have their own logic and the database as well as perform the specific functions.</a:t>
            </a:r>
            <a:endParaRPr>
              <a:solidFill>
                <a:schemeClr val="dk1"/>
              </a:solidFill>
            </a:endParaRPr>
          </a:p>
          <a:p>
            <a:pPr indent="0" lvl="0" marL="0" marR="381000" rtl="0" algn="l">
              <a:lnSpc>
                <a:spcPct val="115000"/>
              </a:lnSpc>
              <a:spcBef>
                <a:spcPts val="1200"/>
              </a:spcBef>
              <a:spcAft>
                <a:spcPts val="0"/>
              </a:spcAft>
              <a:buNone/>
            </a:pPr>
            <a:r>
              <a:rPr i="1" lang="en">
                <a:solidFill>
                  <a:schemeClr val="dk1"/>
                </a:solidFill>
              </a:rPr>
              <a:t>In short, the microservice architectural style is an approach to developing a single application as a suite of small services, each running in its own process and communicating with lightweight mechanisms, often an HTTP resource API. Martin Fowler</a:t>
            </a:r>
            <a:endParaRPr i="1">
              <a:solidFill>
                <a:schemeClr val="dk1"/>
              </a:solidFill>
            </a:endParaRPr>
          </a:p>
          <a:p>
            <a:pPr indent="0" lvl="0" marL="0" rtl="0" algn="l">
              <a:lnSpc>
                <a:spcPct val="115000"/>
              </a:lnSpc>
              <a:spcBef>
                <a:spcPts val="1200"/>
              </a:spcBef>
              <a:spcAft>
                <a:spcPts val="0"/>
              </a:spcAft>
              <a:buNone/>
            </a:pPr>
            <a:r>
              <a:rPr lang="en">
                <a:solidFill>
                  <a:schemeClr val="dk1"/>
                </a:solidFill>
              </a:rPr>
              <a:t>Within a microservices architecture, the entire functionality is split up into independently deployable modules which communicate with each other through defined methods called APIs (Application Programming Interfaces). Each service covers its own scope and can be updated, deployed, and scaled independently.</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Strengths of the Microservice Architecture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Independent components. </a:t>
            </a:r>
            <a:r>
              <a:rPr lang="en">
                <a:solidFill>
                  <a:schemeClr val="dk1"/>
                </a:solidFill>
              </a:rPr>
              <a:t>Firstly, all the services can be deployed and updated independently, which gives more flexibility. Secondly, a bug in one microservice has an impact only on a particular service and does not influence the entire application. Also, it is much easier to add new features to a microservice application than a monolithic one.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Easier understanding. </a:t>
            </a:r>
            <a:r>
              <a:rPr lang="en">
                <a:solidFill>
                  <a:schemeClr val="dk1"/>
                </a:solidFill>
              </a:rPr>
              <a:t>Split up into smaller and simpler components, a microservice application is easier to understand and manage. You just concentrate on a specific service that is related to a business goal you have.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Better scalability. </a:t>
            </a:r>
            <a:r>
              <a:rPr lang="en">
                <a:solidFill>
                  <a:schemeClr val="dk1"/>
                </a:solidFill>
              </a:rPr>
              <a:t>Another advantage of the microservices approach is that each element can be scaled independently. So the entire process is more cost- and time-effective than with monoliths when the whole application has to be scaled even if there is no need in it. In addition, every monolith has limits in terms of scalability, so the more users you acquire, the more problems you have with your monolith. Therefore, many companies, end up rebuilding their monolithic architectures.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instance, our partner</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Currencycloud</a:t>
            </a:r>
            <a:r>
              <a:rPr lang="en">
                <a:solidFill>
                  <a:schemeClr val="dk1"/>
                </a:solidFill>
              </a:rPr>
              <a:t> needed to migrate to microservices due to the growing number of transactions their platform processed. Founded in 2012, the company offers a global B2B payments platfrom. Initially, their monolithic architecture could handle the number of transactions they had. Yet with the company’s growing success, they needed a more efficient solution they could scale even further in the future. So they have switched to microservices.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Flexibility in choosing the technology.</a:t>
            </a:r>
            <a:r>
              <a:rPr lang="en">
                <a:solidFill>
                  <a:schemeClr val="dk1"/>
                </a:solidFill>
              </a:rPr>
              <a:t> The engineering teams are not limited by the technology chosen from the start. They are free to apply various technologies and frameworks for each microservice.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The higher level of agility. </a:t>
            </a:r>
            <a:r>
              <a:rPr lang="en">
                <a:solidFill>
                  <a:schemeClr val="dk1"/>
                </a:solidFill>
              </a:rPr>
              <a:t>Any fault in a microservices application affects only a particular service and not the whole solution. So all the changes and experiments are implemented with lower risks and fewer errors.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Weaknesses of the Microservice Architecture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Extra complexity.</a:t>
            </a:r>
            <a:r>
              <a:rPr lang="en">
                <a:solidFill>
                  <a:schemeClr val="dk1"/>
                </a:solidFill>
              </a:rPr>
              <a:t> Since a microservices architecture is a distributed system, you have to choose and set up the connections between all the modules and databases. Also, as long as such an application includes independent services, all of them have to be deployed independently.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System distribution. </a:t>
            </a:r>
            <a:r>
              <a:rPr lang="en">
                <a:solidFill>
                  <a:schemeClr val="dk1"/>
                </a:solidFill>
              </a:rPr>
              <a:t>A microservices architecture is a complex system of multiple modules and databases so all the connections have to be handled carefully.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Cross-cutting concerns. </a:t>
            </a:r>
            <a:r>
              <a:rPr lang="en">
                <a:solidFill>
                  <a:schemeClr val="dk1"/>
                </a:solidFill>
              </a:rPr>
              <a:t>When creating a microservices application, you will have to deal with a number of cross-cutting concerns. They include externalized configuration, logging, metrics, health checks, and others.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Testing. </a:t>
            </a:r>
            <a:r>
              <a:rPr lang="en">
                <a:solidFill>
                  <a:schemeClr val="dk1"/>
                </a:solidFill>
              </a:rPr>
              <a:t>A multitude of independently deployable components makes testing a microservices-based solution much harder.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b69d71f86b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5" name="Google Shape;965;gb69d71f86b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da0be84064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da0be84064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da0be84064_0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8" name="Google Shape;978;gda0be84064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d97d3c7589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4" name="Google Shape;984;gd97d3c7589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da0be84064_0_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0" name="Google Shape;990;gda0be84064_0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d3fa6069fb_0_2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996" name="Google Shape;996;gd3fa6069fb_0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d97d3c7589_0_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2200"/>
              </a:spcBef>
              <a:spcAft>
                <a:spcPts val="0"/>
              </a:spcAft>
              <a:buNone/>
            </a:pPr>
            <a:r>
              <a:rPr lang="en">
                <a:solidFill>
                  <a:schemeClr val="dk1"/>
                </a:solidFill>
              </a:rPr>
              <a:t>Define services corresponding to Domain-Driven Design (DDD) subdomains. DDD refers to the application’s problem space - the business - as the domain. A domain is consists of multiple subdomains. Each subdomain corresponds to a different part of the business.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Subdomains can be classified as follows: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Core - key differentiator for the business and the most valuable part of the application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Supporting - related to what the business does but not a differentiator. These can be implemented in-house or outsourced.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Generic - not specific to the business and are ideally implemented using off the shelf software</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Examples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 subdomains of an online store include:</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Product catalog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Inventory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Order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Delivery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The corresponding microservice architecture would have services corresponding to each of these subdomains</a:t>
            </a:r>
            <a:endParaRPr>
              <a:solidFill>
                <a:schemeClr val="dk1"/>
              </a:solidFill>
            </a:endParaRPr>
          </a:p>
          <a:p>
            <a:pPr indent="0" lvl="0" marL="0" rtl="0" algn="l">
              <a:lnSpc>
                <a:spcPct val="115000"/>
              </a:lnSpc>
              <a:spcBef>
                <a:spcPts val="2200"/>
              </a:spcBef>
              <a:spcAft>
                <a:spcPts val="0"/>
              </a:spcAft>
              <a:buNone/>
            </a:pPr>
            <a:r>
              <a:rPr lang="en">
                <a:solidFill>
                  <a:schemeClr val="dk1"/>
                </a:solidFill>
              </a:rPr>
              <a:t>This pattern has the following benefits: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lang="en">
                <a:solidFill>
                  <a:schemeClr val="dk1"/>
                </a:solidFill>
              </a:rPr>
              <a:t>Stable architecture since the subdomains are relatively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Development teams are cross-functional, autonomous, and organized around delivering business value rather than technical features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Services are cohesive and loosely coupled</a:t>
            </a:r>
            <a:endParaRPr>
              <a:solidFill>
                <a:schemeClr val="dk1"/>
              </a:solidFill>
            </a:endParaRPr>
          </a:p>
          <a:p>
            <a:pPr indent="0" lvl="0" marL="0" rtl="0" algn="l">
              <a:lnSpc>
                <a:spcPct val="115000"/>
              </a:lnSpc>
              <a:spcBef>
                <a:spcPts val="2200"/>
              </a:spcBef>
              <a:spcAft>
                <a:spcPts val="0"/>
              </a:spcAft>
              <a:buNone/>
            </a:pPr>
            <a:r>
              <a:rPr b="1" lang="en" sz="1700">
                <a:solidFill>
                  <a:schemeClr val="dk1"/>
                </a:solidFill>
              </a:rPr>
              <a:t>Issues</a:t>
            </a:r>
            <a:endParaRPr b="1" sz="1700">
              <a:solidFill>
                <a:schemeClr val="dk1"/>
              </a:solidFill>
            </a:endParaRPr>
          </a:p>
          <a:p>
            <a:pPr indent="0" lvl="0" marL="0" rtl="0" algn="l">
              <a:lnSpc>
                <a:spcPct val="115000"/>
              </a:lnSpc>
              <a:spcBef>
                <a:spcPts val="2200"/>
              </a:spcBef>
              <a:spcAft>
                <a:spcPts val="0"/>
              </a:spcAft>
              <a:buNone/>
            </a:pPr>
            <a:r>
              <a:rPr lang="en">
                <a:solidFill>
                  <a:schemeClr val="dk1"/>
                </a:solidFill>
              </a:rPr>
              <a:t>There are the following issues to address:</a:t>
            </a:r>
            <a:endParaRPr>
              <a:solidFill>
                <a:schemeClr val="dk1"/>
              </a:solidFill>
            </a:endParaRPr>
          </a:p>
          <a:p>
            <a:pPr indent="-298450" lvl="0" marL="457200" rtl="0" algn="l">
              <a:lnSpc>
                <a:spcPct val="115000"/>
              </a:lnSpc>
              <a:spcBef>
                <a:spcPts val="2200"/>
              </a:spcBef>
              <a:spcAft>
                <a:spcPts val="0"/>
              </a:spcAft>
              <a:buClr>
                <a:schemeClr val="dk1"/>
              </a:buClr>
              <a:buSzPts val="1100"/>
              <a:buChar char="●"/>
            </a:pPr>
            <a:r>
              <a:rPr b="1" lang="en">
                <a:solidFill>
                  <a:schemeClr val="dk1"/>
                </a:solidFill>
              </a:rPr>
              <a:t>How to identify the subdomains?</a:t>
            </a:r>
            <a:r>
              <a:rPr lang="en">
                <a:solidFill>
                  <a:schemeClr val="dk1"/>
                </a:solidFill>
              </a:rPr>
              <a:t> Identifying subdomains and hence services requires an understanding of the business. Like business capabilities, subdomains are identified by analyzing the business and its organizational structure and identifying the different areas of expertise. Subdomains are best identified using an iterative process. Good starting points for identifying subdomains are: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organization structure - different groups within an organization might correspond to subdomains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high-level domain model - subdomains often have a key domain object</a:t>
            </a:r>
            <a:endParaRPr>
              <a:solidFill>
                <a:schemeClr val="dk1"/>
              </a:solidFill>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1005" name="Google Shape;1005;gd97d3c7589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d3c722b820_0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gd3c722b820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b69d71f86b_0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gb69d71f86b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b69d71f86b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 name="Google Shape;1032;gb69d71f86b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4"/>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EE0033"/>
              </a:buClr>
              <a:buSzPts val="4500"/>
              <a:buFont typeface="Arial"/>
              <a:buNone/>
              <a:defRPr sz="45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4"/>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atin typeface="Arial"/>
                <a:ea typeface="Arial"/>
                <a:cs typeface="Arial"/>
                <a:sym typeface="Aria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63" name="Google Shape;63;p1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4"/>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5"/>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EE00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5"/>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9" name="Google Shape;69;p1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5"/>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6"/>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EE0033"/>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6"/>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75" name="Google Shape;75;p1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6"/>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7"/>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EE00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7"/>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p17"/>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2" name="Google Shape;82;p1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7"/>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With A Message">
  <p:cSld name="Two Content With A Message">
    <p:spTree>
      <p:nvGrpSpPr>
        <p:cNvPr id="85" name="Shape 85"/>
        <p:cNvGrpSpPr/>
        <p:nvPr/>
      </p:nvGrpSpPr>
      <p:grpSpPr>
        <a:xfrm>
          <a:off x="0" y="0"/>
          <a:ext cx="0" cy="0"/>
          <a:chOff x="0" y="0"/>
          <a:chExt cx="0" cy="0"/>
        </a:xfrm>
      </p:grpSpPr>
      <p:pic>
        <p:nvPicPr>
          <p:cNvPr id="86" name="Google Shape;86;p18"/>
          <p:cNvPicPr preferRelativeResize="0"/>
          <p:nvPr/>
        </p:nvPicPr>
        <p:blipFill rotWithShape="1">
          <a:blip r:embed="rId2">
            <a:alphaModFix/>
          </a:blip>
          <a:srcRect b="0" l="0" r="0" t="0"/>
          <a:stretch/>
        </p:blipFill>
        <p:spPr>
          <a:xfrm>
            <a:off x="-130961" y="1618421"/>
            <a:ext cx="4041118" cy="4890478"/>
          </a:xfrm>
          <a:prstGeom prst="rect">
            <a:avLst/>
          </a:prstGeom>
          <a:noFill/>
          <a:ln>
            <a:noFill/>
          </a:ln>
        </p:spPr>
      </p:pic>
      <p:sp>
        <p:nvSpPr>
          <p:cNvPr id="87" name="Google Shape;87;p18"/>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EE00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8"/>
          <p:cNvSpPr txBox="1"/>
          <p:nvPr>
            <p:ph idx="1" type="body"/>
          </p:nvPr>
        </p:nvSpPr>
        <p:spPr>
          <a:xfrm>
            <a:off x="628651" y="2194559"/>
            <a:ext cx="2955798" cy="197510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9" name="Google Shape;89;p18"/>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0" name="Google Shape;90;p1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8"/>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3" name="Shape 93"/>
        <p:cNvGrpSpPr/>
        <p:nvPr/>
      </p:nvGrpSpPr>
      <p:grpSpPr>
        <a:xfrm>
          <a:off x="0" y="0"/>
          <a:ext cx="0" cy="0"/>
          <a:chOff x="0" y="0"/>
          <a:chExt cx="0" cy="0"/>
        </a:xfrm>
      </p:grpSpPr>
      <p:sp>
        <p:nvSpPr>
          <p:cNvPr id="94" name="Google Shape;94;p19"/>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EE00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9"/>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6" name="Google Shape;96;p19"/>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7" name="Google Shape;97;p19"/>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8" name="Google Shape;98;p19"/>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9" name="Google Shape;99;p1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9"/>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20"/>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EE00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2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0"/>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 name="Shape 107"/>
        <p:cNvGrpSpPr/>
        <p:nvPr/>
      </p:nvGrpSpPr>
      <p:grpSpPr>
        <a:xfrm>
          <a:off x="0" y="0"/>
          <a:ext cx="0" cy="0"/>
          <a:chOff x="0" y="0"/>
          <a:chExt cx="0" cy="0"/>
        </a:xfrm>
      </p:grpSpPr>
      <p:sp>
        <p:nvSpPr>
          <p:cNvPr id="108" name="Google Shape;108;p2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1"/>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1" name="Shape 111"/>
        <p:cNvGrpSpPr/>
        <p:nvPr/>
      </p:nvGrpSpPr>
      <p:grpSpPr>
        <a:xfrm>
          <a:off x="0" y="0"/>
          <a:ext cx="0" cy="0"/>
          <a:chOff x="0" y="0"/>
          <a:chExt cx="0" cy="0"/>
        </a:xfrm>
      </p:grpSpPr>
      <p:sp>
        <p:nvSpPr>
          <p:cNvPr id="112" name="Google Shape;112;p22"/>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EE0033"/>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22"/>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14" name="Google Shape;114;p22"/>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15" name="Google Shape;115;p2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2"/>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 name="Shape 118"/>
        <p:cNvGrpSpPr/>
        <p:nvPr/>
      </p:nvGrpSpPr>
      <p:grpSpPr>
        <a:xfrm>
          <a:off x="0" y="0"/>
          <a:ext cx="0" cy="0"/>
          <a:chOff x="0" y="0"/>
          <a:chExt cx="0" cy="0"/>
        </a:xfrm>
      </p:grpSpPr>
      <p:sp>
        <p:nvSpPr>
          <p:cNvPr id="119" name="Google Shape;119;p23"/>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EE0033"/>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23"/>
          <p:cNvSpPr/>
          <p:nvPr>
            <p:ph idx="2" type="pic"/>
          </p:nvPr>
        </p:nvSpPr>
        <p:spPr>
          <a:xfrm>
            <a:off x="3887391" y="740569"/>
            <a:ext cx="4629150" cy="365521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Sarabun"/>
                <a:ea typeface="Sarabun"/>
                <a:cs typeface="Sarabun"/>
                <a:sym typeface="Sarabun"/>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Sarabun"/>
                <a:ea typeface="Sarabun"/>
                <a:cs typeface="Sarabun"/>
                <a:sym typeface="Sarabun"/>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Sarabun"/>
                <a:ea typeface="Sarabun"/>
                <a:cs typeface="Sarabun"/>
                <a:sym typeface="Sarabun"/>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Sarabun"/>
                <a:ea typeface="Sarabun"/>
                <a:cs typeface="Sarabun"/>
                <a:sym typeface="Sarabun"/>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Sarabun"/>
                <a:ea typeface="Sarabun"/>
                <a:cs typeface="Sarabun"/>
                <a:sym typeface="Sarabun"/>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21" name="Google Shape;121;p23"/>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22" name="Google Shape;122;p2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3"/>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5" name="Shape 125"/>
        <p:cNvGrpSpPr/>
        <p:nvPr/>
      </p:nvGrpSpPr>
      <p:grpSpPr>
        <a:xfrm>
          <a:off x="0" y="0"/>
          <a:ext cx="0" cy="0"/>
          <a:chOff x="0" y="0"/>
          <a:chExt cx="0" cy="0"/>
        </a:xfrm>
      </p:grpSpPr>
      <p:sp>
        <p:nvSpPr>
          <p:cNvPr id="126" name="Google Shape;126;p24"/>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EE00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24"/>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8" name="Google Shape;128;p2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4"/>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1" name="Shape 131"/>
        <p:cNvGrpSpPr/>
        <p:nvPr/>
      </p:nvGrpSpPr>
      <p:grpSpPr>
        <a:xfrm>
          <a:off x="0" y="0"/>
          <a:ext cx="0" cy="0"/>
          <a:chOff x="0" y="0"/>
          <a:chExt cx="0" cy="0"/>
        </a:xfrm>
      </p:grpSpPr>
      <p:sp>
        <p:nvSpPr>
          <p:cNvPr id="132" name="Google Shape;132;p25"/>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EE00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25"/>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4" name="Google Shape;134;p2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5"/>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7" name="Shape 137"/>
        <p:cNvGrpSpPr/>
        <p:nvPr/>
      </p:nvGrpSpPr>
      <p:grpSpPr>
        <a:xfrm>
          <a:off x="0" y="0"/>
          <a:ext cx="0" cy="0"/>
          <a:chOff x="0" y="0"/>
          <a:chExt cx="0" cy="0"/>
        </a:xfrm>
      </p:grpSpPr>
      <p:sp>
        <p:nvSpPr>
          <p:cNvPr id="138" name="Google Shape;138;p26"/>
          <p:cNvSpPr txBox="1"/>
          <p:nvPr>
            <p:ph idx="1" type="body"/>
          </p:nvPr>
        </p:nvSpPr>
        <p:spPr>
          <a:xfrm>
            <a:off x="311700" y="4230575"/>
            <a:ext cx="5998800" cy="605100"/>
          </a:xfrm>
          <a:prstGeom prst="rect">
            <a:avLst/>
          </a:prstGeom>
        </p:spPr>
        <p:txBody>
          <a:bodyPr anchorCtr="0" anchor="ctr" bIns="45700" lIns="91425" spcFirstLastPara="1" rIns="91425" wrap="square" tIns="45700">
            <a:normAutofit/>
          </a:bodyPr>
          <a:lstStyle>
            <a:lvl1pPr indent="-228600" lvl="0" marL="457200" rtl="0">
              <a:lnSpc>
                <a:spcPct val="100000"/>
              </a:lnSpc>
              <a:spcBef>
                <a:spcPts val="750"/>
              </a:spcBef>
              <a:spcAft>
                <a:spcPts val="0"/>
              </a:spcAft>
              <a:buSzPts val="2100"/>
              <a:buNone/>
              <a:defRPr/>
            </a:lvl1pPr>
          </a:lstStyle>
          <a:p/>
        </p:txBody>
      </p:sp>
      <p:sp>
        <p:nvSpPr>
          <p:cNvPr id="139" name="Google Shape;139;p26"/>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0" name="Shape 140"/>
        <p:cNvGrpSpPr/>
        <p:nvPr/>
      </p:nvGrpSpPr>
      <p:grpSpPr>
        <a:xfrm>
          <a:off x="0" y="0"/>
          <a:ext cx="0" cy="0"/>
          <a:chOff x="0" y="0"/>
          <a:chExt cx="0" cy="0"/>
        </a:xfrm>
      </p:grpSpPr>
      <p:sp>
        <p:nvSpPr>
          <p:cNvPr id="141" name="Google Shape;141;p27"/>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rgbClr val="434343"/>
              </a:buClr>
              <a:buSzPts val="3000"/>
              <a:buNone/>
              <a:defRPr>
                <a:solidFill>
                  <a:srgbClr val="434343"/>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2" name="Google Shape;142;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3" name="Google Shape;143;p2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4.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theme" Target="../theme/theme3.xml"/><Relationship Id="rId16"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EE0033"/>
              </a:buClr>
              <a:buSzPts val="3300"/>
              <a:buFont typeface="Arial"/>
              <a:buNone/>
              <a:defRPr b="0" i="0" sz="3300" u="none" cap="none" strike="noStrike">
                <a:solidFill>
                  <a:srgbClr val="EE003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Sarabun"/>
                <a:ea typeface="Sarabun"/>
                <a:cs typeface="Sarabun"/>
                <a:sym typeface="Sarabun"/>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Sarabun"/>
                <a:ea typeface="Sarabun"/>
                <a:cs typeface="Sarabun"/>
                <a:sym typeface="Sarabun"/>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Sarabun"/>
                <a:ea typeface="Sarabun"/>
                <a:cs typeface="Sarabun"/>
                <a:sym typeface="Sarabun"/>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arabun"/>
                <a:ea typeface="Sarabun"/>
                <a:cs typeface="Sarabun"/>
                <a:sym typeface="Sarabun"/>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arabun"/>
                <a:ea typeface="Sarabun"/>
                <a:cs typeface="Sarabun"/>
                <a:sym typeface="Sarabun"/>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grpSp>
        <p:nvGrpSpPr>
          <p:cNvPr id="54" name="Google Shape;54;p13"/>
          <p:cNvGrpSpPr/>
          <p:nvPr/>
        </p:nvGrpSpPr>
        <p:grpSpPr>
          <a:xfrm>
            <a:off x="0" y="4603246"/>
            <a:ext cx="9144000" cy="540254"/>
            <a:chOff x="0" y="4092469"/>
            <a:chExt cx="9144000" cy="540254"/>
          </a:xfrm>
        </p:grpSpPr>
        <p:pic>
          <p:nvPicPr>
            <p:cNvPr id="55" name="Google Shape;55;p13"/>
            <p:cNvPicPr preferRelativeResize="0"/>
            <p:nvPr/>
          </p:nvPicPr>
          <p:blipFill rotWithShape="1">
            <a:blip r:embed="rId1">
              <a:alphaModFix/>
            </a:blip>
            <a:srcRect b="0" l="0" r="0" t="0"/>
            <a:stretch/>
          </p:blipFill>
          <p:spPr>
            <a:xfrm>
              <a:off x="0" y="4092469"/>
              <a:ext cx="9144000" cy="540254"/>
            </a:xfrm>
            <a:prstGeom prst="rect">
              <a:avLst/>
            </a:prstGeom>
            <a:noFill/>
            <a:ln>
              <a:noFill/>
            </a:ln>
          </p:spPr>
        </p:pic>
        <p:sp>
          <p:nvSpPr>
            <p:cNvPr id="56" name="Google Shape;56;p13"/>
            <p:cNvSpPr txBox="1"/>
            <p:nvPr/>
          </p:nvSpPr>
          <p:spPr>
            <a:xfrm>
              <a:off x="374650" y="4245372"/>
              <a:ext cx="3968750"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1050" u="none" cap="none" strike="noStrike">
                  <a:solidFill>
                    <a:srgbClr val="B4B4B4"/>
                  </a:solidFill>
                  <a:latin typeface="Arial"/>
                  <a:ea typeface="Arial"/>
                  <a:cs typeface="Arial"/>
                  <a:sym typeface="Arial"/>
                </a:rPr>
                <a:t>www.viettel.com.vn</a:t>
              </a:r>
              <a:endParaRPr/>
            </a:p>
          </p:txBody>
        </p:sp>
        <p:pic>
          <p:nvPicPr>
            <p:cNvPr id="57" name="Google Shape;57;p13"/>
            <p:cNvPicPr preferRelativeResize="0"/>
            <p:nvPr/>
          </p:nvPicPr>
          <p:blipFill rotWithShape="1">
            <a:blip r:embed="rId2">
              <a:alphaModFix/>
            </a:blip>
            <a:srcRect b="0" l="0" r="0" t="0"/>
            <a:stretch/>
          </p:blipFill>
          <p:spPr>
            <a:xfrm>
              <a:off x="7663175" y="4245372"/>
              <a:ext cx="975214" cy="214760"/>
            </a:xfrm>
            <a:prstGeom prst="rect">
              <a:avLst/>
            </a:prstGeom>
            <a:noFill/>
            <a:ln>
              <a:noFill/>
            </a:ln>
          </p:spPr>
        </p:pic>
      </p:grpSp>
      <p:sp>
        <p:nvSpPr>
          <p:cNvPr id="58" name="Google Shape;58;p13"/>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900" u="none">
                <a:solidFill>
                  <a:schemeClr val="lt1"/>
                </a:solidFill>
                <a:latin typeface="Sarabun"/>
                <a:ea typeface="Sarabun"/>
                <a:cs typeface="Sarabun"/>
                <a:sym typeface="Sarabun"/>
              </a:defRPr>
            </a:lvl1pPr>
            <a:lvl2pPr indent="0" lvl="1" marL="0" marR="0" rtl="0" algn="r">
              <a:spcBef>
                <a:spcPts val="0"/>
              </a:spcBef>
              <a:buNone/>
              <a:defRPr b="0" sz="900" u="none">
                <a:solidFill>
                  <a:schemeClr val="lt1"/>
                </a:solidFill>
                <a:latin typeface="Sarabun"/>
                <a:ea typeface="Sarabun"/>
                <a:cs typeface="Sarabun"/>
                <a:sym typeface="Sarabun"/>
              </a:defRPr>
            </a:lvl2pPr>
            <a:lvl3pPr indent="0" lvl="2" marL="0" marR="0" rtl="0" algn="r">
              <a:spcBef>
                <a:spcPts val="0"/>
              </a:spcBef>
              <a:buNone/>
              <a:defRPr b="0" sz="900" u="none">
                <a:solidFill>
                  <a:schemeClr val="lt1"/>
                </a:solidFill>
                <a:latin typeface="Sarabun"/>
                <a:ea typeface="Sarabun"/>
                <a:cs typeface="Sarabun"/>
                <a:sym typeface="Sarabun"/>
              </a:defRPr>
            </a:lvl3pPr>
            <a:lvl4pPr indent="0" lvl="3" marL="0" marR="0" rtl="0" algn="r">
              <a:spcBef>
                <a:spcPts val="0"/>
              </a:spcBef>
              <a:buNone/>
              <a:defRPr b="0" sz="900" u="none">
                <a:solidFill>
                  <a:schemeClr val="lt1"/>
                </a:solidFill>
                <a:latin typeface="Sarabun"/>
                <a:ea typeface="Sarabun"/>
                <a:cs typeface="Sarabun"/>
                <a:sym typeface="Sarabun"/>
              </a:defRPr>
            </a:lvl4pPr>
            <a:lvl5pPr indent="0" lvl="4" marL="0" marR="0" rtl="0" algn="r">
              <a:spcBef>
                <a:spcPts val="0"/>
              </a:spcBef>
              <a:buNone/>
              <a:defRPr b="0" sz="900" u="none">
                <a:solidFill>
                  <a:schemeClr val="lt1"/>
                </a:solidFill>
                <a:latin typeface="Sarabun"/>
                <a:ea typeface="Sarabun"/>
                <a:cs typeface="Sarabun"/>
                <a:sym typeface="Sarabun"/>
              </a:defRPr>
            </a:lvl5pPr>
            <a:lvl6pPr indent="0" lvl="5" marL="0" marR="0" rtl="0" algn="r">
              <a:spcBef>
                <a:spcPts val="0"/>
              </a:spcBef>
              <a:buNone/>
              <a:defRPr b="0" sz="900" u="none">
                <a:solidFill>
                  <a:schemeClr val="lt1"/>
                </a:solidFill>
                <a:latin typeface="Sarabun"/>
                <a:ea typeface="Sarabun"/>
                <a:cs typeface="Sarabun"/>
                <a:sym typeface="Sarabun"/>
              </a:defRPr>
            </a:lvl6pPr>
            <a:lvl7pPr indent="0" lvl="6" marL="0" marR="0" rtl="0" algn="r">
              <a:spcBef>
                <a:spcPts val="0"/>
              </a:spcBef>
              <a:buNone/>
              <a:defRPr b="0" sz="900" u="none">
                <a:solidFill>
                  <a:schemeClr val="lt1"/>
                </a:solidFill>
                <a:latin typeface="Sarabun"/>
                <a:ea typeface="Sarabun"/>
                <a:cs typeface="Sarabun"/>
                <a:sym typeface="Sarabun"/>
              </a:defRPr>
            </a:lvl7pPr>
            <a:lvl8pPr indent="0" lvl="7" marL="0" marR="0" rtl="0" algn="r">
              <a:spcBef>
                <a:spcPts val="0"/>
              </a:spcBef>
              <a:buNone/>
              <a:defRPr b="0" sz="900" u="none">
                <a:solidFill>
                  <a:schemeClr val="lt1"/>
                </a:solidFill>
                <a:latin typeface="Sarabun"/>
                <a:ea typeface="Sarabun"/>
                <a:cs typeface="Sarabun"/>
                <a:sym typeface="Sarabun"/>
              </a:defRPr>
            </a:lvl8pPr>
            <a:lvl9pPr indent="0" lvl="8" marL="0" marR="0" rtl="0" algn="r">
              <a:spcBef>
                <a:spcPts val="0"/>
              </a:spcBef>
              <a:buNone/>
              <a:defRPr b="0" sz="900" u="none">
                <a:solidFill>
                  <a:schemeClr val="lt1"/>
                </a:solidFill>
                <a:latin typeface="Sarabun"/>
                <a:ea typeface="Sarabun"/>
                <a:cs typeface="Sarabun"/>
                <a:sym typeface="Sarabun"/>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Sarabun"/>
                <a:ea typeface="Sarabun"/>
                <a:cs typeface="Sarabun"/>
                <a:sym typeface="Sarabun"/>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0.xml"/><Relationship Id="rId3" Type="http://schemas.openxmlformats.org/officeDocument/2006/relationships/hyperlink" Target="https://github.com/haminhcong/simple-java-maven-app/blob/master/Jenkinsfile" TargetMode="External"/><Relationship Id="rId4" Type="http://schemas.openxmlformats.org/officeDocument/2006/relationships/hyperlink" Target="http://127.0.0.1:808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jpg"/><Relationship Id="rId5" Type="http://schemas.openxmlformats.org/officeDocument/2006/relationships/image" Target="../media/image7.pn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0.png"/><Relationship Id="rId6"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hyperlink" Target="https://github.com/cncf/toc/blob/main/DEFINITION.m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image" Target="../media/image35.jp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2.png"/><Relationship Id="rId8" Type="http://schemas.openxmlformats.org/officeDocument/2006/relationships/image" Target="../media/image54.png"/><Relationship Id="rId10" Type="http://schemas.openxmlformats.org/officeDocument/2006/relationships/image" Target="../media/image3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1.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31.pn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1.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3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7.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 Id="rId3"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 Id="rId3" Type="http://schemas.openxmlformats.org/officeDocument/2006/relationships/image" Target="../media/image44.jp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hyperlink" Target="https://continuousdelivery.com/" TargetMode="External"/><Relationship Id="rId6"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7.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50.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9.xml"/><Relationship Id="rId3" Type="http://schemas.openxmlformats.org/officeDocument/2006/relationships/image" Target="../media/image112.png"/><Relationship Id="rId4" Type="http://schemas.openxmlformats.org/officeDocument/2006/relationships/image" Target="../media/image47.png"/><Relationship Id="rId5" Type="http://schemas.openxmlformats.org/officeDocument/2006/relationships/image" Target="../media/image52.png"/><Relationship Id="rId6" Type="http://schemas.openxmlformats.org/officeDocument/2006/relationships/image" Target="../media/image56.png"/><Relationship Id="rId7" Type="http://schemas.openxmlformats.org/officeDocument/2006/relationships/image" Target="../media/image53.jpg"/><Relationship Id="rId8"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0.xml"/><Relationship Id="rId3" Type="http://schemas.openxmlformats.org/officeDocument/2006/relationships/image" Target="../media/image59.png"/><Relationship Id="rId4" Type="http://schemas.openxmlformats.org/officeDocument/2006/relationships/image" Target="../media/image57.png"/><Relationship Id="rId5" Type="http://schemas.openxmlformats.org/officeDocument/2006/relationships/image" Target="../media/image66.png"/><Relationship Id="rId6" Type="http://schemas.openxmlformats.org/officeDocument/2006/relationships/image" Target="../media/image55.png"/><Relationship Id="rId7" Type="http://schemas.openxmlformats.org/officeDocument/2006/relationships/image" Target="../media/image67.png"/><Relationship Id="rId8"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63.jpg"/><Relationship Id="rId4" Type="http://schemas.openxmlformats.org/officeDocument/2006/relationships/image" Target="../media/image64.png"/><Relationship Id="rId5" Type="http://schemas.openxmlformats.org/officeDocument/2006/relationships/image" Target="../media/image61.png"/><Relationship Id="rId6"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61.png"/><Relationship Id="rId4" Type="http://schemas.openxmlformats.org/officeDocument/2006/relationships/image" Target="../media/image60.png"/><Relationship Id="rId5" Type="http://schemas.openxmlformats.org/officeDocument/2006/relationships/hyperlink" Target="https://www.dynatrace.com/news/blog/what-is-observability/" TargetMode="External"/><Relationship Id="rId6" Type="http://schemas.openxmlformats.org/officeDocument/2006/relationships/hyperlink" Target="http://www.brendangregg.com/blog/2021-05-23/what-is-observability.htm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61.png"/><Relationship Id="rId4" Type="http://schemas.openxmlformats.org/officeDocument/2006/relationships/image" Target="../media/image60.png"/><Relationship Id="rId5" Type="http://schemas.openxmlformats.org/officeDocument/2006/relationships/image" Target="../media/image6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61.png"/><Relationship Id="rId4" Type="http://schemas.openxmlformats.org/officeDocument/2006/relationships/image" Target="../media/image60.png"/><Relationship Id="rId5" Type="http://schemas.openxmlformats.org/officeDocument/2006/relationships/image" Target="../media/image68.png"/><Relationship Id="rId6" Type="http://schemas.openxmlformats.org/officeDocument/2006/relationships/hyperlink" Target="https://www.dynatrace.com/resources/ebooks/three-pillars-of-observability/"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61.png"/><Relationship Id="rId4" Type="http://schemas.openxmlformats.org/officeDocument/2006/relationships/image" Target="../media/image60.png"/><Relationship Id="rId5" Type="http://schemas.openxmlformats.org/officeDocument/2006/relationships/image" Target="../media/image7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61.png"/><Relationship Id="rId4" Type="http://schemas.openxmlformats.org/officeDocument/2006/relationships/image" Target="../media/image60.png"/><Relationship Id="rId5" Type="http://schemas.openxmlformats.org/officeDocument/2006/relationships/image" Target="../media/image7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61.png"/><Relationship Id="rId4" Type="http://schemas.openxmlformats.org/officeDocument/2006/relationships/image" Target="../media/image60.png"/><Relationship Id="rId5" Type="http://schemas.openxmlformats.org/officeDocument/2006/relationships/image" Target="../media/image7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61.png"/><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61.png"/><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5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61.png"/><Relationship Id="rId4" Type="http://schemas.openxmlformats.org/officeDocument/2006/relationships/image" Target="../media/image60.png"/><Relationship Id="rId5" Type="http://schemas.openxmlformats.org/officeDocument/2006/relationships/image" Target="../media/image77.png"/><Relationship Id="rId6" Type="http://schemas.openxmlformats.org/officeDocument/2006/relationships/hyperlink" Target="https://thenewstack.io/observability-wont-replace-monitoring-because-it-shouldnt/"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2.xml"/><Relationship Id="rId3" Type="http://schemas.openxmlformats.org/officeDocument/2006/relationships/image" Target="../media/image10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3.xml"/><Relationship Id="rId3" Type="http://schemas.openxmlformats.org/officeDocument/2006/relationships/image" Target="../media/image8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4.xml"/><Relationship Id="rId3" Type="http://schemas.openxmlformats.org/officeDocument/2006/relationships/image" Target="../media/image7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5.xml"/><Relationship Id="rId3"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7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7.xml"/><Relationship Id="rId3" Type="http://schemas.openxmlformats.org/officeDocument/2006/relationships/image" Target="../media/image8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8.xml"/><Relationship Id="rId3" Type="http://schemas.openxmlformats.org/officeDocument/2006/relationships/image" Target="../media/image8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9.xml"/><Relationship Id="rId3" Type="http://schemas.openxmlformats.org/officeDocument/2006/relationships/image" Target="../media/image76.png"/><Relationship Id="rId4" Type="http://schemas.openxmlformats.org/officeDocument/2006/relationships/image" Target="../media/image79.png"/><Relationship Id="rId5" Type="http://schemas.openxmlformats.org/officeDocument/2006/relationships/image" Target="../media/image90.png"/><Relationship Id="rId6" Type="http://schemas.openxmlformats.org/officeDocument/2006/relationships/image" Target="../media/image8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0.xml"/><Relationship Id="rId3" Type="http://schemas.openxmlformats.org/officeDocument/2006/relationships/image" Target="../media/image10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1.xml"/><Relationship Id="rId3" Type="http://schemas.openxmlformats.org/officeDocument/2006/relationships/image" Target="../media/image9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2.xml"/><Relationship Id="rId3" Type="http://schemas.openxmlformats.org/officeDocument/2006/relationships/image" Target="../media/image10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3.xml"/><Relationship Id="rId3" Type="http://schemas.openxmlformats.org/officeDocument/2006/relationships/image" Target="../media/image10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4.xml"/><Relationship Id="rId3" Type="http://schemas.openxmlformats.org/officeDocument/2006/relationships/image" Target="../media/image89.png"/><Relationship Id="rId4" Type="http://schemas.openxmlformats.org/officeDocument/2006/relationships/image" Target="../media/image8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5.xml"/><Relationship Id="rId3" Type="http://schemas.openxmlformats.org/officeDocument/2006/relationships/image" Target="../media/image11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6.xml"/><Relationship Id="rId3" Type="http://schemas.openxmlformats.org/officeDocument/2006/relationships/image" Target="../media/image9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7.xml"/><Relationship Id="rId3" Type="http://schemas.openxmlformats.org/officeDocument/2006/relationships/image" Target="../media/image8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8.xml"/><Relationship Id="rId3" Type="http://schemas.openxmlformats.org/officeDocument/2006/relationships/image" Target="../media/image104.png"/><Relationship Id="rId4" Type="http://schemas.openxmlformats.org/officeDocument/2006/relationships/image" Target="../media/image95.png"/><Relationship Id="rId5" Type="http://schemas.openxmlformats.org/officeDocument/2006/relationships/image" Target="../media/image9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9.xml"/><Relationship Id="rId3" Type="http://schemas.openxmlformats.org/officeDocument/2006/relationships/image" Target="../media/image93.png"/><Relationship Id="rId4" Type="http://schemas.openxmlformats.org/officeDocument/2006/relationships/image" Target="../media/image91.png"/><Relationship Id="rId5" Type="http://schemas.openxmlformats.org/officeDocument/2006/relationships/image" Target="../media/image94.png"/><Relationship Id="rId6" Type="http://schemas.openxmlformats.org/officeDocument/2006/relationships/image" Target="../media/image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12.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0.xml"/><Relationship Id="rId3" Type="http://schemas.openxmlformats.org/officeDocument/2006/relationships/image" Target="../media/image101.png"/><Relationship Id="rId4" Type="http://schemas.openxmlformats.org/officeDocument/2006/relationships/image" Target="../media/image10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1.xml"/><Relationship Id="rId3" Type="http://schemas.openxmlformats.org/officeDocument/2006/relationships/image" Target="../media/image10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2.xml"/><Relationship Id="rId3" Type="http://schemas.openxmlformats.org/officeDocument/2006/relationships/image" Target="../media/image9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3.xml"/><Relationship Id="rId3" Type="http://schemas.openxmlformats.org/officeDocument/2006/relationships/image" Target="../media/image10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4.xml"/><Relationship Id="rId3" Type="http://schemas.openxmlformats.org/officeDocument/2006/relationships/image" Target="../media/image10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hyperlink" Target="https://www.nginx.com/blog/introduction-to-microservices/" TargetMode="External"/><Relationship Id="rId6" Type="http://schemas.openxmlformats.org/officeDocument/2006/relationships/hyperlink" Target="https://12factor.net/" TargetMode="External"/><Relationship Id="rId7" Type="http://schemas.openxmlformats.org/officeDocument/2006/relationships/hyperlink" Target="https://martinfowler.com/articles/microservices.html"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hyperlink" Target="https://www.jenkins.io/doc/tutorials/build-a-java-app-with-maven/" TargetMode="External"/><Relationship Id="rId6" Type="http://schemas.openxmlformats.org/officeDocument/2006/relationships/hyperlink" Target="https://plugins.jenkins.io/ansible/"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9.xml"/><Relationship Id="rId3" Type="http://schemas.openxmlformats.org/officeDocument/2006/relationships/hyperlink" Target="https://martinfowler.com/articles/microservice-testing/#anatomy-module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8"/>
          <p:cNvPicPr preferRelativeResize="0"/>
          <p:nvPr/>
        </p:nvPicPr>
        <p:blipFill rotWithShape="1">
          <a:blip r:embed="rId3">
            <a:alphaModFix/>
          </a:blip>
          <a:srcRect b="0" l="0" r="0" t="0"/>
          <a:stretch/>
        </p:blipFill>
        <p:spPr>
          <a:xfrm>
            <a:off x="552700" y="2571750"/>
            <a:ext cx="6126299" cy="1145025"/>
          </a:xfrm>
          <a:prstGeom prst="rect">
            <a:avLst/>
          </a:prstGeom>
          <a:noFill/>
          <a:ln>
            <a:noFill/>
          </a:ln>
        </p:spPr>
      </p:pic>
      <p:sp>
        <p:nvSpPr>
          <p:cNvPr id="149" name="Google Shape;149;p28"/>
          <p:cNvSpPr txBox="1"/>
          <p:nvPr/>
        </p:nvSpPr>
        <p:spPr>
          <a:xfrm>
            <a:off x="552775" y="2928850"/>
            <a:ext cx="61263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200">
                <a:solidFill>
                  <a:schemeClr val="lt1"/>
                </a:solidFill>
              </a:rPr>
              <a:t>VIETTEL MICROSERVICES ARCHITECTURE</a:t>
            </a:r>
            <a:endParaRPr/>
          </a:p>
        </p:txBody>
      </p:sp>
      <p:pic>
        <p:nvPicPr>
          <p:cNvPr id="150" name="Google Shape;150;p28"/>
          <p:cNvPicPr preferRelativeResize="0"/>
          <p:nvPr/>
        </p:nvPicPr>
        <p:blipFill rotWithShape="1">
          <a:blip r:embed="rId4">
            <a:alphaModFix/>
          </a:blip>
          <a:srcRect b="0" l="0" r="0" t="0"/>
          <a:stretch/>
        </p:blipFill>
        <p:spPr>
          <a:xfrm>
            <a:off x="0" y="1968500"/>
            <a:ext cx="2841905" cy="468318"/>
          </a:xfrm>
          <a:prstGeom prst="rect">
            <a:avLst/>
          </a:prstGeom>
          <a:noFill/>
          <a:ln>
            <a:noFill/>
          </a:ln>
        </p:spPr>
      </p:pic>
      <p:sp>
        <p:nvSpPr>
          <p:cNvPr id="151" name="Google Shape;151;p28"/>
          <p:cNvSpPr txBox="1"/>
          <p:nvPr/>
        </p:nvSpPr>
        <p:spPr>
          <a:xfrm>
            <a:off x="0" y="1987215"/>
            <a:ext cx="298836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000">
                <a:solidFill>
                  <a:srgbClr val="EE0033"/>
                </a:solidFill>
              </a:rPr>
              <a:t>VTNET Cloud Team</a:t>
            </a:r>
            <a:endParaRPr sz="2000">
              <a:solidFill>
                <a:srgbClr val="EE0033"/>
              </a:solidFill>
              <a:latin typeface="Arial"/>
              <a:ea typeface="Arial"/>
              <a:cs typeface="Arial"/>
              <a:sym typeface="Arial"/>
            </a:endParaRPr>
          </a:p>
        </p:txBody>
      </p:sp>
      <p:pic>
        <p:nvPicPr>
          <p:cNvPr id="152" name="Google Shape;152;p28"/>
          <p:cNvPicPr preferRelativeResize="0"/>
          <p:nvPr/>
        </p:nvPicPr>
        <p:blipFill rotWithShape="1">
          <a:blip r:embed="rId5">
            <a:alphaModFix/>
          </a:blip>
          <a:srcRect b="0" l="0" r="0" t="0"/>
          <a:stretch/>
        </p:blipFill>
        <p:spPr>
          <a:xfrm>
            <a:off x="0" y="4603247"/>
            <a:ext cx="9144000" cy="540254"/>
          </a:xfrm>
          <a:prstGeom prst="rect">
            <a:avLst/>
          </a:prstGeom>
          <a:noFill/>
          <a:ln>
            <a:noFill/>
          </a:ln>
        </p:spPr>
      </p:pic>
      <p:sp>
        <p:nvSpPr>
          <p:cNvPr id="153" name="Google Shape;153;p28"/>
          <p:cNvSpPr txBox="1"/>
          <p:nvPr/>
        </p:nvSpPr>
        <p:spPr>
          <a:xfrm>
            <a:off x="374650" y="4756150"/>
            <a:ext cx="3968750"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154" name="Google Shape;154;p28"/>
          <p:cNvPicPr preferRelativeResize="0"/>
          <p:nvPr/>
        </p:nvPicPr>
        <p:blipFill rotWithShape="1">
          <a:blip r:embed="rId6">
            <a:alphaModFix/>
          </a:blip>
          <a:srcRect b="0" l="0" r="0" t="0"/>
          <a:stretch/>
        </p:blipFill>
        <p:spPr>
          <a:xfrm>
            <a:off x="7663175" y="4756150"/>
            <a:ext cx="975214" cy="2147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7"/>
          <p:cNvPicPr preferRelativeResize="0"/>
          <p:nvPr/>
        </p:nvPicPr>
        <p:blipFill>
          <a:blip r:embed="rId3">
            <a:alphaModFix/>
          </a:blip>
          <a:stretch>
            <a:fillRect/>
          </a:stretch>
        </p:blipFill>
        <p:spPr>
          <a:xfrm>
            <a:off x="1202250" y="839950"/>
            <a:ext cx="5827449" cy="3745849"/>
          </a:xfrm>
          <a:prstGeom prst="rect">
            <a:avLst/>
          </a:prstGeom>
          <a:noFill/>
          <a:ln>
            <a:noFill/>
          </a:ln>
        </p:spPr>
      </p:pic>
      <p:sp>
        <p:nvSpPr>
          <p:cNvPr id="230" name="Google Shape;230;p37"/>
          <p:cNvSpPr txBox="1"/>
          <p:nvPr>
            <p:ph idx="12" type="sldNum"/>
          </p:nvPr>
        </p:nvSpPr>
        <p:spPr>
          <a:xfrm>
            <a:off x="6457950" y="4767263"/>
            <a:ext cx="26859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31" name="Google Shape;231;p37"/>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Microservice </a:t>
            </a:r>
            <a:r>
              <a:rPr lang="en" sz="2800">
                <a:solidFill>
                  <a:srgbClr val="EE0033"/>
                </a:solidFill>
              </a:rPr>
              <a:t>Problems And Patterns</a:t>
            </a:r>
            <a:endParaRPr sz="2800">
              <a:solidFill>
                <a:srgbClr val="EE0033"/>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27"/>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Demo CI/CD Pipeline</a:t>
            </a:r>
            <a:endParaRPr sz="2800">
              <a:solidFill>
                <a:srgbClr val="EE0033"/>
              </a:solidFill>
              <a:latin typeface="Arial"/>
              <a:ea typeface="Arial"/>
              <a:cs typeface="Arial"/>
              <a:sym typeface="Arial"/>
            </a:endParaRPr>
          </a:p>
        </p:txBody>
      </p:sp>
      <p:sp>
        <p:nvSpPr>
          <p:cNvPr id="1041" name="Google Shape;1041;p127"/>
          <p:cNvSpPr txBox="1"/>
          <p:nvPr/>
        </p:nvSpPr>
        <p:spPr>
          <a:xfrm>
            <a:off x="501650" y="1342100"/>
            <a:ext cx="7544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https://github.com/haminhcong/simple-java-maven-app/blob/master/Jenkinsfile</a:t>
            </a:r>
            <a:endParaRPr/>
          </a:p>
          <a:p>
            <a:pPr indent="0" lvl="0" marL="0" rtl="0" algn="l">
              <a:spcBef>
                <a:spcPts val="0"/>
              </a:spcBef>
              <a:spcAft>
                <a:spcPts val="0"/>
              </a:spcAft>
              <a:buNone/>
            </a:pPr>
            <a:r>
              <a:rPr lang="en" u="sng">
                <a:solidFill>
                  <a:schemeClr val="hlink"/>
                </a:solidFill>
                <a:hlinkClick r:id="rId4"/>
              </a:rPr>
              <a:t>http://127.0.0.1:8080/</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8"/>
          <p:cNvPicPr preferRelativeResize="0"/>
          <p:nvPr/>
        </p:nvPicPr>
        <p:blipFill rotWithShape="1">
          <a:blip r:embed="rId3">
            <a:alphaModFix/>
          </a:blip>
          <a:srcRect b="0" l="0" r="0" t="0"/>
          <a:stretch/>
        </p:blipFill>
        <p:spPr>
          <a:xfrm>
            <a:off x="0" y="0"/>
            <a:ext cx="4695136" cy="5143499"/>
          </a:xfrm>
          <a:prstGeom prst="rect">
            <a:avLst/>
          </a:prstGeom>
          <a:noFill/>
          <a:ln>
            <a:noFill/>
          </a:ln>
        </p:spPr>
      </p:pic>
      <p:sp>
        <p:nvSpPr>
          <p:cNvPr id="237" name="Google Shape;237;p38"/>
          <p:cNvSpPr txBox="1"/>
          <p:nvPr/>
        </p:nvSpPr>
        <p:spPr>
          <a:xfrm>
            <a:off x="603403" y="2928863"/>
            <a:ext cx="49389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pic>
        <p:nvPicPr>
          <p:cNvPr id="238" name="Google Shape;238;p38"/>
          <p:cNvPicPr preferRelativeResize="0"/>
          <p:nvPr/>
        </p:nvPicPr>
        <p:blipFill rotWithShape="1">
          <a:blip r:embed="rId4">
            <a:alphaModFix/>
          </a:blip>
          <a:srcRect b="0" l="0" r="0" t="0"/>
          <a:stretch/>
        </p:blipFill>
        <p:spPr>
          <a:xfrm>
            <a:off x="0" y="1968500"/>
            <a:ext cx="3635250" cy="777275"/>
          </a:xfrm>
          <a:prstGeom prst="rect">
            <a:avLst/>
          </a:prstGeom>
          <a:noFill/>
          <a:ln>
            <a:noFill/>
          </a:ln>
        </p:spPr>
      </p:pic>
      <p:sp>
        <p:nvSpPr>
          <p:cNvPr id="239" name="Google Shape;239;p38"/>
          <p:cNvSpPr txBox="1"/>
          <p:nvPr/>
        </p:nvSpPr>
        <p:spPr>
          <a:xfrm>
            <a:off x="0" y="2157031"/>
            <a:ext cx="434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000">
                <a:solidFill>
                  <a:srgbClr val="EE0033"/>
                </a:solidFill>
              </a:rPr>
              <a:t>Microservice Patterns</a:t>
            </a:r>
            <a:endParaRPr sz="2000">
              <a:solidFill>
                <a:srgbClr val="EE0033"/>
              </a:solidFill>
            </a:endParaRPr>
          </a:p>
        </p:txBody>
      </p:sp>
      <p:pic>
        <p:nvPicPr>
          <p:cNvPr id="240" name="Google Shape;240;p38"/>
          <p:cNvPicPr preferRelativeResize="0"/>
          <p:nvPr/>
        </p:nvPicPr>
        <p:blipFill rotWithShape="1">
          <a:blip r:embed="rId5">
            <a:alphaModFix/>
          </a:blip>
          <a:srcRect b="0" l="0" r="0" t="0"/>
          <a:stretch/>
        </p:blipFill>
        <p:spPr>
          <a:xfrm>
            <a:off x="0" y="4603247"/>
            <a:ext cx="9144001" cy="540254"/>
          </a:xfrm>
          <a:prstGeom prst="rect">
            <a:avLst/>
          </a:prstGeom>
          <a:noFill/>
          <a:ln>
            <a:noFill/>
          </a:ln>
        </p:spPr>
      </p:pic>
      <p:sp>
        <p:nvSpPr>
          <p:cNvPr id="241" name="Google Shape;241;p38"/>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42" name="Google Shape;242;p38"/>
          <p:cNvPicPr preferRelativeResize="0"/>
          <p:nvPr/>
        </p:nvPicPr>
        <p:blipFill rotWithShape="1">
          <a:blip r:embed="rId6">
            <a:alphaModFix/>
          </a:blip>
          <a:srcRect b="0" l="0" r="0" t="0"/>
          <a:stretch/>
        </p:blipFill>
        <p:spPr>
          <a:xfrm>
            <a:off x="7663175" y="4756150"/>
            <a:ext cx="975214" cy="214760"/>
          </a:xfrm>
          <a:prstGeom prst="rect">
            <a:avLst/>
          </a:prstGeom>
          <a:noFill/>
          <a:ln>
            <a:noFill/>
          </a:ln>
        </p:spPr>
      </p:pic>
      <p:sp>
        <p:nvSpPr>
          <p:cNvPr id="243" name="Google Shape;243;p38"/>
          <p:cNvSpPr txBox="1"/>
          <p:nvPr/>
        </p:nvSpPr>
        <p:spPr>
          <a:xfrm>
            <a:off x="5040375" y="904450"/>
            <a:ext cx="4103700" cy="13236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SzPts val="1600"/>
              <a:buFont typeface="Sarabun"/>
              <a:buChar char="●"/>
            </a:pPr>
            <a:r>
              <a:rPr lang="en" sz="1600">
                <a:latin typeface="Sarabun"/>
                <a:ea typeface="Sarabun"/>
                <a:cs typeface="Sarabun"/>
                <a:sym typeface="Sarabun"/>
              </a:rPr>
              <a:t>Decomposition</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Database Management</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Communication</a:t>
            </a:r>
            <a:endParaRPr sz="1600">
              <a:latin typeface="Sarabun"/>
              <a:ea typeface="Sarabun"/>
              <a:cs typeface="Sarabun"/>
              <a:sym typeface="Sarabun"/>
            </a:endParaRPr>
          </a:p>
          <a:p>
            <a:pPr indent="-330200" lvl="0" marL="457200" rtl="0" algn="l">
              <a:spcBef>
                <a:spcPts val="0"/>
              </a:spcBef>
              <a:spcAft>
                <a:spcPts val="0"/>
              </a:spcAft>
              <a:buClr>
                <a:schemeClr val="dk1"/>
              </a:buClr>
              <a:buSzPts val="1600"/>
              <a:buFont typeface="Sarabun"/>
              <a:buChar char="●"/>
            </a:pPr>
            <a:r>
              <a:rPr lang="en" sz="1600">
                <a:solidFill>
                  <a:schemeClr val="dk1"/>
                </a:solidFill>
                <a:latin typeface="Sarabun"/>
                <a:ea typeface="Sarabun"/>
                <a:cs typeface="Sarabun"/>
                <a:sym typeface="Sarabun"/>
              </a:rPr>
              <a:t>Deployment</a:t>
            </a:r>
            <a:endParaRPr sz="1600">
              <a:solidFill>
                <a:schemeClr val="dk1"/>
              </a:solidFill>
              <a:latin typeface="Sarabun"/>
              <a:ea typeface="Sarabun"/>
              <a:cs typeface="Sarabun"/>
              <a:sym typeface="Sarabun"/>
            </a:endParaRPr>
          </a:p>
          <a:p>
            <a:pPr indent="-330200" lvl="0" marL="457200" rtl="0" algn="l">
              <a:spcBef>
                <a:spcPts val="0"/>
              </a:spcBef>
              <a:spcAft>
                <a:spcPts val="0"/>
              </a:spcAft>
              <a:buClr>
                <a:schemeClr val="dk1"/>
              </a:buClr>
              <a:buSzPts val="1600"/>
              <a:buFont typeface="Sarabun"/>
              <a:buChar char="●"/>
            </a:pPr>
            <a:r>
              <a:rPr lang="en" sz="1600">
                <a:solidFill>
                  <a:schemeClr val="dk1"/>
                </a:solidFill>
                <a:latin typeface="Sarabun"/>
                <a:ea typeface="Sarabun"/>
                <a:cs typeface="Sarabun"/>
                <a:sym typeface="Sarabun"/>
              </a:rPr>
              <a:t>Observability</a:t>
            </a:r>
            <a:endParaRPr sz="1600">
              <a:latin typeface="Sarabun"/>
              <a:ea typeface="Sarabun"/>
              <a:cs typeface="Sarabun"/>
              <a:sym typeface="Sarabu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9"/>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249" name="Google Shape;249;p39"/>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50" name="Google Shape;250;p39"/>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251" name="Google Shape;251;p39"/>
          <p:cNvPicPr preferRelativeResize="0"/>
          <p:nvPr/>
        </p:nvPicPr>
        <p:blipFill>
          <a:blip r:embed="rId5">
            <a:alphaModFix/>
          </a:blip>
          <a:stretch>
            <a:fillRect/>
          </a:stretch>
        </p:blipFill>
        <p:spPr>
          <a:xfrm>
            <a:off x="1871275" y="1423575"/>
            <a:ext cx="5277725" cy="3111049"/>
          </a:xfrm>
          <a:prstGeom prst="rect">
            <a:avLst/>
          </a:prstGeom>
          <a:noFill/>
          <a:ln>
            <a:noFill/>
          </a:ln>
        </p:spPr>
      </p:pic>
      <p:sp>
        <p:nvSpPr>
          <p:cNvPr id="252" name="Google Shape;252;p39"/>
          <p:cNvSpPr txBox="1"/>
          <p:nvPr/>
        </p:nvSpPr>
        <p:spPr>
          <a:xfrm>
            <a:off x="501650" y="863350"/>
            <a:ext cx="35682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600">
                <a:latin typeface="Sarabun"/>
                <a:ea typeface="Sarabun"/>
                <a:cs typeface="Sarabun"/>
                <a:sym typeface="Sarabun"/>
              </a:rPr>
              <a:t>Decompose by business capability</a:t>
            </a:r>
            <a:endParaRPr sz="1600">
              <a:latin typeface="Sarabun"/>
              <a:ea typeface="Sarabun"/>
              <a:cs typeface="Sarabun"/>
              <a:sym typeface="Sarabun"/>
            </a:endParaRPr>
          </a:p>
        </p:txBody>
      </p:sp>
      <p:sp>
        <p:nvSpPr>
          <p:cNvPr id="253" name="Google Shape;253;p39"/>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Decomposition</a:t>
            </a:r>
            <a:endParaRPr sz="2800">
              <a:solidFill>
                <a:srgbClr val="EE0033"/>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0"/>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259" name="Google Shape;259;p40"/>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60" name="Google Shape;260;p40"/>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261" name="Google Shape;261;p40"/>
          <p:cNvPicPr preferRelativeResize="0"/>
          <p:nvPr/>
        </p:nvPicPr>
        <p:blipFill>
          <a:blip r:embed="rId5">
            <a:alphaModFix/>
          </a:blip>
          <a:stretch>
            <a:fillRect/>
          </a:stretch>
        </p:blipFill>
        <p:spPr>
          <a:xfrm>
            <a:off x="2963674" y="1306375"/>
            <a:ext cx="2701350" cy="3296876"/>
          </a:xfrm>
          <a:prstGeom prst="rect">
            <a:avLst/>
          </a:prstGeom>
          <a:noFill/>
          <a:ln>
            <a:noFill/>
          </a:ln>
        </p:spPr>
      </p:pic>
      <p:sp>
        <p:nvSpPr>
          <p:cNvPr id="262" name="Google Shape;262;p40"/>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Decomposition</a:t>
            </a:r>
            <a:endParaRPr sz="2800">
              <a:solidFill>
                <a:srgbClr val="EE0033"/>
              </a:solidFill>
              <a:latin typeface="Arial"/>
              <a:ea typeface="Arial"/>
              <a:cs typeface="Arial"/>
              <a:sym typeface="Arial"/>
            </a:endParaRPr>
          </a:p>
        </p:txBody>
      </p:sp>
      <p:sp>
        <p:nvSpPr>
          <p:cNvPr id="263" name="Google Shape;263;p40"/>
          <p:cNvSpPr txBox="1"/>
          <p:nvPr/>
        </p:nvSpPr>
        <p:spPr>
          <a:xfrm>
            <a:off x="501650" y="863350"/>
            <a:ext cx="35682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600">
                <a:latin typeface="Sarabun"/>
                <a:ea typeface="Sarabun"/>
                <a:cs typeface="Sarabun"/>
                <a:sym typeface="Sarabun"/>
              </a:rPr>
              <a:t>Decompose by subdomain</a:t>
            </a:r>
            <a:endParaRPr sz="1600">
              <a:latin typeface="Sarabun"/>
              <a:ea typeface="Sarabun"/>
              <a:cs typeface="Sarabun"/>
              <a:sym typeface="Sarabu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1"/>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269" name="Google Shape;269;p41"/>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70" name="Google Shape;270;p41"/>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271" name="Google Shape;271;p41"/>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Database Management</a:t>
            </a:r>
            <a:endParaRPr sz="2800">
              <a:solidFill>
                <a:srgbClr val="EE0033"/>
              </a:solidFill>
              <a:latin typeface="Arial"/>
              <a:ea typeface="Arial"/>
              <a:cs typeface="Arial"/>
              <a:sym typeface="Arial"/>
            </a:endParaRPr>
          </a:p>
        </p:txBody>
      </p:sp>
      <p:sp>
        <p:nvSpPr>
          <p:cNvPr id="272" name="Google Shape;272;p41"/>
          <p:cNvSpPr txBox="1"/>
          <p:nvPr/>
        </p:nvSpPr>
        <p:spPr>
          <a:xfrm>
            <a:off x="501650" y="863350"/>
            <a:ext cx="3568200" cy="905100"/>
          </a:xfrm>
          <a:prstGeom prst="rect">
            <a:avLst/>
          </a:prstGeom>
          <a:noFill/>
          <a:ln>
            <a:noFill/>
          </a:ln>
        </p:spPr>
        <p:txBody>
          <a:bodyPr anchorCtr="0" anchor="t" bIns="45700" lIns="91425" spcFirstLastPara="1" rIns="91425" wrap="square" tIns="45700">
            <a:spAutoFit/>
          </a:bodyPr>
          <a:lstStyle/>
          <a:p>
            <a:pPr indent="-330200" lvl="0" marL="457200" rtl="0" algn="l">
              <a:lnSpc>
                <a:spcPct val="115000"/>
              </a:lnSpc>
              <a:spcBef>
                <a:spcPts val="2200"/>
              </a:spcBef>
              <a:spcAft>
                <a:spcPts val="0"/>
              </a:spcAft>
              <a:buSzPts val="1600"/>
              <a:buFont typeface="Sarabun"/>
              <a:buChar char="●"/>
            </a:pPr>
            <a:r>
              <a:rPr lang="en" sz="1600">
                <a:latin typeface="Sarabun"/>
                <a:ea typeface="Sarabun"/>
                <a:cs typeface="Sarabun"/>
                <a:sym typeface="Sarabun"/>
              </a:rPr>
              <a:t>Private-tables-per-service</a:t>
            </a:r>
            <a:endParaRPr sz="1600">
              <a:latin typeface="Sarabun"/>
              <a:ea typeface="Sarabun"/>
              <a:cs typeface="Sarabun"/>
              <a:sym typeface="Sarabun"/>
            </a:endParaRPr>
          </a:p>
          <a:p>
            <a:pPr indent="-330200" lvl="0" marL="457200" rtl="0" algn="l">
              <a:lnSpc>
                <a:spcPct val="115000"/>
              </a:lnSpc>
              <a:spcBef>
                <a:spcPts val="0"/>
              </a:spcBef>
              <a:spcAft>
                <a:spcPts val="0"/>
              </a:spcAft>
              <a:buSzPts val="1600"/>
              <a:buFont typeface="Sarabun"/>
              <a:buChar char="●"/>
            </a:pPr>
            <a:r>
              <a:rPr lang="en" sz="1600">
                <a:latin typeface="Sarabun"/>
                <a:ea typeface="Sarabun"/>
                <a:cs typeface="Sarabun"/>
                <a:sym typeface="Sarabun"/>
              </a:rPr>
              <a:t>Schema-per-service</a:t>
            </a:r>
            <a:endParaRPr sz="1600">
              <a:latin typeface="Sarabun"/>
              <a:ea typeface="Sarabun"/>
              <a:cs typeface="Sarabun"/>
              <a:sym typeface="Sarabun"/>
            </a:endParaRPr>
          </a:p>
          <a:p>
            <a:pPr indent="-330200" lvl="0" marL="457200" rtl="0" algn="l">
              <a:lnSpc>
                <a:spcPct val="115000"/>
              </a:lnSpc>
              <a:spcBef>
                <a:spcPts val="0"/>
              </a:spcBef>
              <a:spcAft>
                <a:spcPts val="0"/>
              </a:spcAft>
              <a:buSzPts val="1600"/>
              <a:buFont typeface="Sarabun"/>
              <a:buChar char="●"/>
            </a:pPr>
            <a:r>
              <a:rPr lang="en" sz="1600">
                <a:latin typeface="Sarabun"/>
                <a:ea typeface="Sarabun"/>
                <a:cs typeface="Sarabun"/>
                <a:sym typeface="Sarabun"/>
              </a:rPr>
              <a:t>Database-server-per-service</a:t>
            </a:r>
            <a:endParaRPr sz="1600">
              <a:latin typeface="Sarabun"/>
              <a:ea typeface="Sarabun"/>
              <a:cs typeface="Sarabun"/>
              <a:sym typeface="Sarabun"/>
            </a:endParaRPr>
          </a:p>
        </p:txBody>
      </p:sp>
      <p:pic>
        <p:nvPicPr>
          <p:cNvPr id="273" name="Google Shape;273;p41"/>
          <p:cNvPicPr preferRelativeResize="0"/>
          <p:nvPr/>
        </p:nvPicPr>
        <p:blipFill>
          <a:blip r:embed="rId5">
            <a:alphaModFix/>
          </a:blip>
          <a:stretch>
            <a:fillRect/>
          </a:stretch>
        </p:blipFill>
        <p:spPr>
          <a:xfrm>
            <a:off x="4741500" y="1041100"/>
            <a:ext cx="4250100" cy="2434175"/>
          </a:xfrm>
          <a:prstGeom prst="rect">
            <a:avLst/>
          </a:prstGeom>
          <a:noFill/>
          <a:ln>
            <a:noFill/>
          </a:ln>
        </p:spPr>
      </p:pic>
      <p:pic>
        <p:nvPicPr>
          <p:cNvPr id="274" name="Google Shape;274;p41"/>
          <p:cNvPicPr preferRelativeResize="0"/>
          <p:nvPr/>
        </p:nvPicPr>
        <p:blipFill>
          <a:blip r:embed="rId6">
            <a:alphaModFix/>
          </a:blip>
          <a:stretch>
            <a:fillRect/>
          </a:stretch>
        </p:blipFill>
        <p:spPr>
          <a:xfrm>
            <a:off x="531813" y="2250700"/>
            <a:ext cx="3507874" cy="2119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42"/>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280" name="Google Shape;280;p42"/>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81" name="Google Shape;281;p42"/>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282" name="Google Shape;282;p42"/>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Communication</a:t>
            </a:r>
            <a:endParaRPr sz="2800">
              <a:solidFill>
                <a:srgbClr val="EE0033"/>
              </a:solidFill>
              <a:latin typeface="Arial"/>
              <a:ea typeface="Arial"/>
              <a:cs typeface="Arial"/>
              <a:sym typeface="Arial"/>
            </a:endParaRPr>
          </a:p>
        </p:txBody>
      </p:sp>
      <p:sp>
        <p:nvSpPr>
          <p:cNvPr id="283" name="Google Shape;283;p42"/>
          <p:cNvSpPr txBox="1"/>
          <p:nvPr/>
        </p:nvSpPr>
        <p:spPr>
          <a:xfrm>
            <a:off x="501650" y="863350"/>
            <a:ext cx="4070400" cy="19086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SzPts val="1600"/>
              <a:buFont typeface="Sarabun"/>
              <a:buChar char="●"/>
            </a:pPr>
            <a:r>
              <a:rPr lang="en" sz="1600">
                <a:latin typeface="Sarabun"/>
                <a:ea typeface="Sarabun"/>
                <a:cs typeface="Sarabun"/>
                <a:sym typeface="Sarabun"/>
              </a:rPr>
              <a:t>External API</a:t>
            </a:r>
            <a:endParaRPr sz="1600">
              <a:latin typeface="Sarabun"/>
              <a:ea typeface="Sarabun"/>
              <a:cs typeface="Sarabun"/>
              <a:sym typeface="Sarabun"/>
            </a:endParaRPr>
          </a:p>
          <a:p>
            <a:pPr indent="-317500" lvl="1" marL="914400" rtl="0" algn="l">
              <a:spcBef>
                <a:spcPts val="0"/>
              </a:spcBef>
              <a:spcAft>
                <a:spcPts val="0"/>
              </a:spcAft>
              <a:buSzPts val="1400"/>
              <a:buFont typeface="Sarabun"/>
              <a:buChar char="○"/>
            </a:pPr>
            <a:r>
              <a:rPr lang="en">
                <a:latin typeface="Sarabun"/>
                <a:ea typeface="Sarabun"/>
                <a:cs typeface="Sarabun"/>
                <a:sym typeface="Sarabun"/>
              </a:rPr>
              <a:t>API Gateway</a:t>
            </a:r>
            <a:endParaRPr>
              <a:latin typeface="Sarabun"/>
              <a:ea typeface="Sarabun"/>
              <a:cs typeface="Sarabun"/>
              <a:sym typeface="Sarabun"/>
            </a:endParaRPr>
          </a:p>
          <a:p>
            <a:pPr indent="-317500" lvl="1" marL="914400" rtl="0" algn="l">
              <a:spcBef>
                <a:spcPts val="0"/>
              </a:spcBef>
              <a:spcAft>
                <a:spcPts val="0"/>
              </a:spcAft>
              <a:buSzPts val="1400"/>
              <a:buFont typeface="Sarabun"/>
              <a:buChar char="○"/>
            </a:pPr>
            <a:r>
              <a:rPr lang="en">
                <a:latin typeface="Sarabun"/>
                <a:ea typeface="Sarabun"/>
                <a:cs typeface="Sarabun"/>
                <a:sym typeface="Sarabun"/>
              </a:rPr>
              <a:t>Backend for front-end</a:t>
            </a:r>
            <a:endParaRPr>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Service-to-service communication</a:t>
            </a:r>
            <a:endParaRPr sz="1600">
              <a:latin typeface="Sarabun"/>
              <a:ea typeface="Sarabun"/>
              <a:cs typeface="Sarabun"/>
              <a:sym typeface="Sarabun"/>
            </a:endParaRPr>
          </a:p>
          <a:p>
            <a:pPr indent="-317500" lvl="1" marL="9144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Hub communication</a:t>
            </a:r>
            <a:endParaRPr>
              <a:latin typeface="Sarabun"/>
              <a:ea typeface="Sarabun"/>
              <a:cs typeface="Sarabun"/>
              <a:sym typeface="Sarabun"/>
            </a:endParaRPr>
          </a:p>
          <a:p>
            <a:pPr indent="-317500" lvl="1" marL="914400" rtl="0" algn="l">
              <a:spcBef>
                <a:spcPts val="0"/>
              </a:spcBef>
              <a:spcAft>
                <a:spcPts val="0"/>
              </a:spcAft>
              <a:buSzPts val="1400"/>
              <a:buFont typeface="Sarabun"/>
              <a:buChar char="○"/>
            </a:pPr>
            <a:r>
              <a:rPr lang="en">
                <a:latin typeface="Sarabun"/>
                <a:ea typeface="Sarabun"/>
                <a:cs typeface="Sarabun"/>
                <a:sym typeface="Sarabun"/>
              </a:rPr>
              <a:t>Client-side discovery</a:t>
            </a:r>
            <a:endParaRPr>
              <a:latin typeface="Sarabun"/>
              <a:ea typeface="Sarabun"/>
              <a:cs typeface="Sarabun"/>
              <a:sym typeface="Sarabun"/>
            </a:endParaRPr>
          </a:p>
          <a:p>
            <a:pPr indent="-317500" lvl="1" marL="914400" rtl="0" algn="l">
              <a:spcBef>
                <a:spcPts val="0"/>
              </a:spcBef>
              <a:spcAft>
                <a:spcPts val="0"/>
              </a:spcAft>
              <a:buSzPts val="1400"/>
              <a:buFont typeface="Sarabun"/>
              <a:buChar char="○"/>
            </a:pPr>
            <a:r>
              <a:rPr lang="en">
                <a:latin typeface="Sarabun"/>
                <a:ea typeface="Sarabun"/>
                <a:cs typeface="Sarabun"/>
                <a:sym typeface="Sarabun"/>
              </a:rPr>
              <a:t>Server-side discovery</a:t>
            </a:r>
            <a:endParaRPr>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Circuit Breaker</a:t>
            </a:r>
            <a:endParaRPr sz="1600">
              <a:latin typeface="Sarabun"/>
              <a:ea typeface="Sarabun"/>
              <a:cs typeface="Sarabun"/>
              <a:sym typeface="Sarabu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3"/>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289" name="Google Shape;289;p43"/>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90" name="Google Shape;290;p43"/>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291" name="Google Shape;291;p43"/>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External API</a:t>
            </a:r>
            <a:endParaRPr sz="2800">
              <a:solidFill>
                <a:srgbClr val="EE0033"/>
              </a:solidFill>
              <a:latin typeface="Arial"/>
              <a:ea typeface="Arial"/>
              <a:cs typeface="Arial"/>
              <a:sym typeface="Arial"/>
            </a:endParaRPr>
          </a:p>
        </p:txBody>
      </p:sp>
      <p:pic>
        <p:nvPicPr>
          <p:cNvPr id="292" name="Google Shape;292;p43"/>
          <p:cNvPicPr preferRelativeResize="0"/>
          <p:nvPr/>
        </p:nvPicPr>
        <p:blipFill rotWithShape="1">
          <a:blip r:embed="rId5">
            <a:alphaModFix/>
          </a:blip>
          <a:srcRect b="0" l="0" r="0" t="15824"/>
          <a:stretch/>
        </p:blipFill>
        <p:spPr>
          <a:xfrm>
            <a:off x="1908075" y="1298750"/>
            <a:ext cx="5327850" cy="3304500"/>
          </a:xfrm>
          <a:prstGeom prst="rect">
            <a:avLst/>
          </a:prstGeom>
          <a:noFill/>
          <a:ln>
            <a:noFill/>
          </a:ln>
        </p:spPr>
      </p:pic>
      <p:sp>
        <p:nvSpPr>
          <p:cNvPr id="293" name="Google Shape;293;p43"/>
          <p:cNvSpPr txBox="1"/>
          <p:nvPr/>
        </p:nvSpPr>
        <p:spPr>
          <a:xfrm>
            <a:off x="501650" y="863350"/>
            <a:ext cx="35682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600">
                <a:latin typeface="Sarabun"/>
                <a:ea typeface="Sarabun"/>
                <a:cs typeface="Sarabun"/>
                <a:sym typeface="Sarabun"/>
              </a:rPr>
              <a:t>API Gateway pattern</a:t>
            </a:r>
            <a:endParaRPr sz="1600">
              <a:latin typeface="Sarabun"/>
              <a:ea typeface="Sarabun"/>
              <a:cs typeface="Sarabun"/>
              <a:sym typeface="Sarabu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44"/>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299" name="Google Shape;299;p44"/>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00" name="Google Shape;300;p44"/>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301" name="Google Shape;301;p44"/>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External API</a:t>
            </a:r>
            <a:endParaRPr sz="2800">
              <a:solidFill>
                <a:srgbClr val="EE0033"/>
              </a:solidFill>
              <a:latin typeface="Arial"/>
              <a:ea typeface="Arial"/>
              <a:cs typeface="Arial"/>
              <a:sym typeface="Arial"/>
            </a:endParaRPr>
          </a:p>
        </p:txBody>
      </p:sp>
      <p:sp>
        <p:nvSpPr>
          <p:cNvPr id="302" name="Google Shape;302;p44"/>
          <p:cNvSpPr txBox="1"/>
          <p:nvPr/>
        </p:nvSpPr>
        <p:spPr>
          <a:xfrm>
            <a:off x="501650" y="863350"/>
            <a:ext cx="35682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600">
                <a:latin typeface="Sarabun"/>
                <a:ea typeface="Sarabun"/>
                <a:cs typeface="Sarabun"/>
                <a:sym typeface="Sarabun"/>
              </a:rPr>
              <a:t>Variation: Backends for frontends</a:t>
            </a:r>
            <a:endParaRPr sz="1600">
              <a:latin typeface="Sarabun"/>
              <a:ea typeface="Sarabun"/>
              <a:cs typeface="Sarabun"/>
              <a:sym typeface="Sarabun"/>
            </a:endParaRPr>
          </a:p>
        </p:txBody>
      </p:sp>
      <p:pic>
        <p:nvPicPr>
          <p:cNvPr id="303" name="Google Shape;303;p44"/>
          <p:cNvPicPr preferRelativeResize="0"/>
          <p:nvPr/>
        </p:nvPicPr>
        <p:blipFill rotWithShape="1">
          <a:blip r:embed="rId5">
            <a:alphaModFix/>
          </a:blip>
          <a:srcRect b="0" l="0" r="0" t="16541"/>
          <a:stretch/>
        </p:blipFill>
        <p:spPr>
          <a:xfrm>
            <a:off x="1954825" y="1326850"/>
            <a:ext cx="5234350" cy="3276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45"/>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309" name="Google Shape;309;p45"/>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10" name="Google Shape;310;p45"/>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311" name="Google Shape;311;p45"/>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Service-to-service communication</a:t>
            </a:r>
            <a:endParaRPr sz="2800">
              <a:solidFill>
                <a:srgbClr val="EE0033"/>
              </a:solidFill>
              <a:latin typeface="Arial"/>
              <a:ea typeface="Arial"/>
              <a:cs typeface="Arial"/>
              <a:sym typeface="Arial"/>
            </a:endParaRPr>
          </a:p>
        </p:txBody>
      </p:sp>
      <p:pic>
        <p:nvPicPr>
          <p:cNvPr id="312" name="Google Shape;312;p45"/>
          <p:cNvPicPr preferRelativeResize="0"/>
          <p:nvPr/>
        </p:nvPicPr>
        <p:blipFill>
          <a:blip r:embed="rId5">
            <a:alphaModFix/>
          </a:blip>
          <a:stretch>
            <a:fillRect/>
          </a:stretch>
        </p:blipFill>
        <p:spPr>
          <a:xfrm>
            <a:off x="4222250" y="1041098"/>
            <a:ext cx="3716381" cy="34097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46"/>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318" name="Google Shape;318;p46"/>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19" name="Google Shape;319;p46"/>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320" name="Google Shape;320;p46"/>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Service-to-service communication</a:t>
            </a:r>
            <a:endParaRPr sz="2800">
              <a:solidFill>
                <a:srgbClr val="EE0033"/>
              </a:solidFill>
              <a:latin typeface="Arial"/>
              <a:ea typeface="Arial"/>
              <a:cs typeface="Arial"/>
              <a:sym typeface="Arial"/>
            </a:endParaRPr>
          </a:p>
        </p:txBody>
      </p:sp>
      <p:sp>
        <p:nvSpPr>
          <p:cNvPr id="321" name="Google Shape;321;p46"/>
          <p:cNvSpPr txBox="1"/>
          <p:nvPr/>
        </p:nvSpPr>
        <p:spPr>
          <a:xfrm>
            <a:off x="501650" y="863350"/>
            <a:ext cx="35682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600">
                <a:latin typeface="Sarabun"/>
                <a:ea typeface="Sarabun"/>
                <a:cs typeface="Sarabun"/>
                <a:sym typeface="Sarabun"/>
              </a:rPr>
              <a:t>Hub communication</a:t>
            </a:r>
            <a:endParaRPr sz="1600">
              <a:latin typeface="Sarabun"/>
              <a:ea typeface="Sarabun"/>
              <a:cs typeface="Sarabun"/>
              <a:sym typeface="Sarabun"/>
            </a:endParaRPr>
          </a:p>
        </p:txBody>
      </p:sp>
      <p:pic>
        <p:nvPicPr>
          <p:cNvPr id="322" name="Google Shape;322;p46"/>
          <p:cNvPicPr preferRelativeResize="0"/>
          <p:nvPr/>
        </p:nvPicPr>
        <p:blipFill>
          <a:blip r:embed="rId5">
            <a:alphaModFix/>
          </a:blip>
          <a:stretch>
            <a:fillRect/>
          </a:stretch>
        </p:blipFill>
        <p:spPr>
          <a:xfrm>
            <a:off x="1709238" y="1197775"/>
            <a:ext cx="5725531" cy="30963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9"/>
          <p:cNvPicPr preferRelativeResize="0"/>
          <p:nvPr/>
        </p:nvPicPr>
        <p:blipFill rotWithShape="1">
          <a:blip r:embed="rId3">
            <a:alphaModFix/>
          </a:blip>
          <a:srcRect b="0" l="0" r="0" t="0"/>
          <a:stretch/>
        </p:blipFill>
        <p:spPr>
          <a:xfrm>
            <a:off x="0" y="0"/>
            <a:ext cx="3968751" cy="703700"/>
          </a:xfrm>
          <a:prstGeom prst="rect">
            <a:avLst/>
          </a:prstGeom>
          <a:noFill/>
          <a:ln>
            <a:noFill/>
          </a:ln>
        </p:spPr>
      </p:pic>
      <p:pic>
        <p:nvPicPr>
          <p:cNvPr id="160" name="Google Shape;160;p29"/>
          <p:cNvPicPr preferRelativeResize="0"/>
          <p:nvPr/>
        </p:nvPicPr>
        <p:blipFill rotWithShape="1">
          <a:blip r:embed="rId4">
            <a:alphaModFix/>
          </a:blip>
          <a:srcRect b="0" l="0" r="0" t="0"/>
          <a:stretch/>
        </p:blipFill>
        <p:spPr>
          <a:xfrm>
            <a:off x="4448875" y="0"/>
            <a:ext cx="4695136" cy="5143499"/>
          </a:xfrm>
          <a:prstGeom prst="rect">
            <a:avLst/>
          </a:prstGeom>
          <a:noFill/>
          <a:ln>
            <a:noFill/>
          </a:ln>
        </p:spPr>
      </p:pic>
      <p:sp>
        <p:nvSpPr>
          <p:cNvPr id="161" name="Google Shape;161;p29"/>
          <p:cNvSpPr txBox="1"/>
          <p:nvPr/>
        </p:nvSpPr>
        <p:spPr>
          <a:xfrm>
            <a:off x="574498" y="121000"/>
            <a:ext cx="26973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400">
                <a:solidFill>
                  <a:schemeClr val="lt1"/>
                </a:solidFill>
              </a:rPr>
              <a:t>Session Topics</a:t>
            </a:r>
            <a:endParaRPr/>
          </a:p>
        </p:txBody>
      </p:sp>
      <p:pic>
        <p:nvPicPr>
          <p:cNvPr id="162" name="Google Shape;162;p29"/>
          <p:cNvPicPr preferRelativeResize="0"/>
          <p:nvPr/>
        </p:nvPicPr>
        <p:blipFill rotWithShape="1">
          <a:blip r:embed="rId5">
            <a:alphaModFix/>
          </a:blip>
          <a:srcRect b="0" l="0" r="0" t="0"/>
          <a:stretch/>
        </p:blipFill>
        <p:spPr>
          <a:xfrm>
            <a:off x="0" y="4603247"/>
            <a:ext cx="9144000" cy="540254"/>
          </a:xfrm>
          <a:prstGeom prst="rect">
            <a:avLst/>
          </a:prstGeom>
          <a:noFill/>
          <a:ln>
            <a:noFill/>
          </a:ln>
        </p:spPr>
      </p:pic>
      <p:sp>
        <p:nvSpPr>
          <p:cNvPr id="163" name="Google Shape;163;p29"/>
          <p:cNvSpPr txBox="1"/>
          <p:nvPr/>
        </p:nvSpPr>
        <p:spPr>
          <a:xfrm>
            <a:off x="374650" y="4756150"/>
            <a:ext cx="3968750"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164" name="Google Shape;164;p29"/>
          <p:cNvPicPr preferRelativeResize="0"/>
          <p:nvPr/>
        </p:nvPicPr>
        <p:blipFill rotWithShape="1">
          <a:blip r:embed="rId6">
            <a:alphaModFix/>
          </a:blip>
          <a:srcRect b="0" l="0" r="0" t="0"/>
          <a:stretch/>
        </p:blipFill>
        <p:spPr>
          <a:xfrm>
            <a:off x="7663175" y="4756150"/>
            <a:ext cx="975214" cy="214760"/>
          </a:xfrm>
          <a:prstGeom prst="rect">
            <a:avLst/>
          </a:prstGeom>
          <a:noFill/>
          <a:ln>
            <a:noFill/>
          </a:ln>
        </p:spPr>
      </p:pic>
      <p:sp>
        <p:nvSpPr>
          <p:cNvPr id="165" name="Google Shape;165;p29"/>
          <p:cNvSpPr txBox="1"/>
          <p:nvPr/>
        </p:nvSpPr>
        <p:spPr>
          <a:xfrm>
            <a:off x="0" y="734888"/>
            <a:ext cx="4302000" cy="13236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SzPts val="1600"/>
              <a:buFont typeface="Sarabun"/>
              <a:buChar char="●"/>
            </a:pPr>
            <a:r>
              <a:rPr lang="en" sz="1600">
                <a:latin typeface="Sarabun"/>
                <a:ea typeface="Sarabun"/>
                <a:cs typeface="Sarabun"/>
                <a:sym typeface="Sarabun"/>
              </a:rPr>
              <a:t>Microservice Architecture</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Cloud-Native application</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CI/CD</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Monitoring &amp; Observability</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Case study: Viettel </a:t>
            </a:r>
            <a:r>
              <a:rPr lang="en" sz="1600">
                <a:latin typeface="Sarabun"/>
                <a:ea typeface="Sarabun"/>
                <a:cs typeface="Sarabun"/>
                <a:sym typeface="Sarabun"/>
              </a:rPr>
              <a:t>software</a:t>
            </a:r>
            <a:r>
              <a:rPr lang="en" sz="1600">
                <a:latin typeface="Sarabun"/>
                <a:ea typeface="Sarabun"/>
                <a:cs typeface="Sarabun"/>
                <a:sym typeface="Sarabun"/>
              </a:rPr>
              <a:t> development</a:t>
            </a:r>
            <a:endParaRPr sz="1600">
              <a:latin typeface="Sarabun"/>
              <a:ea typeface="Sarabun"/>
              <a:cs typeface="Sarabun"/>
              <a:sym typeface="Sarabu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47"/>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328" name="Google Shape;328;p47"/>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29" name="Google Shape;329;p47"/>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330" name="Google Shape;330;p47"/>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Service-to-service communication</a:t>
            </a:r>
            <a:endParaRPr sz="2800">
              <a:solidFill>
                <a:srgbClr val="EE0033"/>
              </a:solidFill>
              <a:latin typeface="Arial"/>
              <a:ea typeface="Arial"/>
              <a:cs typeface="Arial"/>
              <a:sym typeface="Arial"/>
            </a:endParaRPr>
          </a:p>
        </p:txBody>
      </p:sp>
      <p:sp>
        <p:nvSpPr>
          <p:cNvPr id="331" name="Google Shape;331;p47"/>
          <p:cNvSpPr txBox="1"/>
          <p:nvPr/>
        </p:nvSpPr>
        <p:spPr>
          <a:xfrm>
            <a:off x="501650" y="863350"/>
            <a:ext cx="35682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600">
                <a:latin typeface="Sarabun"/>
                <a:ea typeface="Sarabun"/>
                <a:cs typeface="Sarabun"/>
                <a:sym typeface="Sarabun"/>
              </a:rPr>
              <a:t>Client-side discovery</a:t>
            </a:r>
            <a:endParaRPr sz="1600">
              <a:latin typeface="Sarabun"/>
              <a:ea typeface="Sarabun"/>
              <a:cs typeface="Sarabun"/>
              <a:sym typeface="Sarabun"/>
            </a:endParaRPr>
          </a:p>
        </p:txBody>
      </p:sp>
      <p:pic>
        <p:nvPicPr>
          <p:cNvPr id="332" name="Google Shape;332;p47"/>
          <p:cNvPicPr preferRelativeResize="0"/>
          <p:nvPr/>
        </p:nvPicPr>
        <p:blipFill rotWithShape="1">
          <a:blip r:embed="rId5">
            <a:alphaModFix/>
          </a:blip>
          <a:srcRect b="1148" l="3353" r="2458" t="1480"/>
          <a:stretch/>
        </p:blipFill>
        <p:spPr>
          <a:xfrm>
            <a:off x="4572000" y="1202050"/>
            <a:ext cx="3397675" cy="33200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48"/>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338" name="Google Shape;338;p48"/>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39" name="Google Shape;339;p48"/>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340" name="Google Shape;340;p48"/>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Service-to-service communication</a:t>
            </a:r>
            <a:endParaRPr sz="2800">
              <a:solidFill>
                <a:srgbClr val="EE0033"/>
              </a:solidFill>
              <a:latin typeface="Arial"/>
              <a:ea typeface="Arial"/>
              <a:cs typeface="Arial"/>
              <a:sym typeface="Arial"/>
            </a:endParaRPr>
          </a:p>
        </p:txBody>
      </p:sp>
      <p:sp>
        <p:nvSpPr>
          <p:cNvPr id="341" name="Google Shape;341;p48"/>
          <p:cNvSpPr txBox="1"/>
          <p:nvPr/>
        </p:nvSpPr>
        <p:spPr>
          <a:xfrm>
            <a:off x="501650" y="863350"/>
            <a:ext cx="35682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600">
                <a:latin typeface="Sarabun"/>
                <a:ea typeface="Sarabun"/>
                <a:cs typeface="Sarabun"/>
                <a:sym typeface="Sarabun"/>
              </a:rPr>
              <a:t>Server</a:t>
            </a:r>
            <a:r>
              <a:rPr lang="en" sz="1600">
                <a:latin typeface="Sarabun"/>
                <a:ea typeface="Sarabun"/>
                <a:cs typeface="Sarabun"/>
                <a:sym typeface="Sarabun"/>
              </a:rPr>
              <a:t>-side discovery</a:t>
            </a:r>
            <a:endParaRPr sz="1600">
              <a:latin typeface="Sarabun"/>
              <a:ea typeface="Sarabun"/>
              <a:cs typeface="Sarabun"/>
              <a:sym typeface="Sarabun"/>
            </a:endParaRPr>
          </a:p>
        </p:txBody>
      </p:sp>
      <p:pic>
        <p:nvPicPr>
          <p:cNvPr id="342" name="Google Shape;342;p48"/>
          <p:cNvPicPr preferRelativeResize="0"/>
          <p:nvPr/>
        </p:nvPicPr>
        <p:blipFill rotWithShape="1">
          <a:blip r:embed="rId5">
            <a:alphaModFix/>
          </a:blip>
          <a:srcRect b="2340" l="1893" r="1497" t="2148"/>
          <a:stretch/>
        </p:blipFill>
        <p:spPr>
          <a:xfrm>
            <a:off x="4572000" y="1202050"/>
            <a:ext cx="4571999" cy="280290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9"/>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348" name="Google Shape;348;p49"/>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49" name="Google Shape;349;p49"/>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350" name="Google Shape;350;p49"/>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Microservice Deployment</a:t>
            </a:r>
            <a:endParaRPr sz="2800">
              <a:solidFill>
                <a:srgbClr val="EE0033"/>
              </a:solidFill>
              <a:latin typeface="Arial"/>
              <a:ea typeface="Arial"/>
              <a:cs typeface="Arial"/>
              <a:sym typeface="Arial"/>
            </a:endParaRPr>
          </a:p>
        </p:txBody>
      </p:sp>
      <p:pic>
        <p:nvPicPr>
          <p:cNvPr id="351" name="Google Shape;351;p49"/>
          <p:cNvPicPr preferRelativeResize="0"/>
          <p:nvPr/>
        </p:nvPicPr>
        <p:blipFill>
          <a:blip r:embed="rId5">
            <a:alphaModFix/>
          </a:blip>
          <a:stretch>
            <a:fillRect/>
          </a:stretch>
        </p:blipFill>
        <p:spPr>
          <a:xfrm>
            <a:off x="4572000" y="1193498"/>
            <a:ext cx="4062396" cy="3409748"/>
          </a:xfrm>
          <a:prstGeom prst="rect">
            <a:avLst/>
          </a:prstGeom>
          <a:noFill/>
          <a:ln>
            <a:noFill/>
          </a:ln>
        </p:spPr>
      </p:pic>
      <p:sp>
        <p:nvSpPr>
          <p:cNvPr id="352" name="Google Shape;352;p49"/>
          <p:cNvSpPr txBox="1"/>
          <p:nvPr/>
        </p:nvSpPr>
        <p:spPr>
          <a:xfrm>
            <a:off x="501650" y="863350"/>
            <a:ext cx="49305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600">
                <a:latin typeface="Sarabun"/>
                <a:ea typeface="Sarabun"/>
                <a:cs typeface="Sarabun"/>
                <a:sym typeface="Sarabun"/>
              </a:rPr>
              <a:t>Service Instance per Virtual Machine Pattern</a:t>
            </a:r>
            <a:endParaRPr sz="1600">
              <a:latin typeface="Sarabun"/>
              <a:ea typeface="Sarabun"/>
              <a:cs typeface="Sarabun"/>
              <a:sym typeface="Sarabu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50"/>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358" name="Google Shape;358;p50"/>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59" name="Google Shape;359;p50"/>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360" name="Google Shape;360;p50"/>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Microservice Deployment</a:t>
            </a:r>
            <a:endParaRPr sz="2800">
              <a:solidFill>
                <a:srgbClr val="EE0033"/>
              </a:solidFill>
              <a:latin typeface="Arial"/>
              <a:ea typeface="Arial"/>
              <a:cs typeface="Arial"/>
              <a:sym typeface="Arial"/>
            </a:endParaRPr>
          </a:p>
        </p:txBody>
      </p:sp>
      <p:sp>
        <p:nvSpPr>
          <p:cNvPr id="361" name="Google Shape;361;p50"/>
          <p:cNvSpPr txBox="1"/>
          <p:nvPr/>
        </p:nvSpPr>
        <p:spPr>
          <a:xfrm>
            <a:off x="501650" y="863350"/>
            <a:ext cx="49305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600">
                <a:latin typeface="Sarabun"/>
                <a:ea typeface="Sarabun"/>
                <a:cs typeface="Sarabun"/>
                <a:sym typeface="Sarabun"/>
              </a:rPr>
              <a:t>Service Instance per Container Pattern</a:t>
            </a:r>
            <a:endParaRPr sz="1600">
              <a:latin typeface="Sarabun"/>
              <a:ea typeface="Sarabun"/>
              <a:cs typeface="Sarabun"/>
              <a:sym typeface="Sarabun"/>
            </a:endParaRPr>
          </a:p>
        </p:txBody>
      </p:sp>
      <p:pic>
        <p:nvPicPr>
          <p:cNvPr id="362" name="Google Shape;362;p50"/>
          <p:cNvPicPr preferRelativeResize="0"/>
          <p:nvPr/>
        </p:nvPicPr>
        <p:blipFill>
          <a:blip r:embed="rId5">
            <a:alphaModFix/>
          </a:blip>
          <a:stretch>
            <a:fillRect/>
          </a:stretch>
        </p:blipFill>
        <p:spPr>
          <a:xfrm>
            <a:off x="3873450" y="1197775"/>
            <a:ext cx="5194097" cy="3096397"/>
          </a:xfrm>
          <a:prstGeom prst="rect">
            <a:avLst/>
          </a:prstGeom>
          <a:noFill/>
          <a:ln>
            <a:noFill/>
          </a:ln>
        </p:spPr>
      </p:pic>
      <p:pic>
        <p:nvPicPr>
          <p:cNvPr id="363" name="Google Shape;363;p50"/>
          <p:cNvPicPr preferRelativeResize="0"/>
          <p:nvPr/>
        </p:nvPicPr>
        <p:blipFill>
          <a:blip r:embed="rId6">
            <a:alphaModFix/>
          </a:blip>
          <a:stretch>
            <a:fillRect/>
          </a:stretch>
        </p:blipFill>
        <p:spPr>
          <a:xfrm>
            <a:off x="152400" y="1354450"/>
            <a:ext cx="3376689" cy="309639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51"/>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369" name="Google Shape;369;p51"/>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70" name="Google Shape;370;p51"/>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371" name="Google Shape;371;p51"/>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Observability</a:t>
            </a:r>
            <a:endParaRPr sz="2800">
              <a:solidFill>
                <a:srgbClr val="EE0033"/>
              </a:solidFill>
              <a:latin typeface="Arial"/>
              <a:ea typeface="Arial"/>
              <a:cs typeface="Arial"/>
              <a:sym typeface="Arial"/>
            </a:endParaRPr>
          </a:p>
        </p:txBody>
      </p:sp>
      <p:sp>
        <p:nvSpPr>
          <p:cNvPr id="372" name="Google Shape;372;p51"/>
          <p:cNvSpPr txBox="1"/>
          <p:nvPr/>
        </p:nvSpPr>
        <p:spPr>
          <a:xfrm>
            <a:off x="501650" y="863350"/>
            <a:ext cx="49305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600">
                <a:latin typeface="Sarabun"/>
                <a:ea typeface="Sarabun"/>
                <a:cs typeface="Sarabun"/>
                <a:sym typeface="Sarabun"/>
              </a:rPr>
              <a:t>Logging</a:t>
            </a:r>
            <a:endParaRPr sz="1600">
              <a:latin typeface="Sarabun"/>
              <a:ea typeface="Sarabun"/>
              <a:cs typeface="Sarabun"/>
              <a:sym typeface="Sarabun"/>
            </a:endParaRPr>
          </a:p>
        </p:txBody>
      </p:sp>
      <p:pic>
        <p:nvPicPr>
          <p:cNvPr id="373" name="Google Shape;373;p51"/>
          <p:cNvPicPr preferRelativeResize="0"/>
          <p:nvPr/>
        </p:nvPicPr>
        <p:blipFill rotWithShape="1">
          <a:blip r:embed="rId5">
            <a:alphaModFix/>
          </a:blip>
          <a:srcRect b="0" l="0" r="9771" t="0"/>
          <a:stretch/>
        </p:blipFill>
        <p:spPr>
          <a:xfrm>
            <a:off x="3196424" y="1202062"/>
            <a:ext cx="5700203" cy="26372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52"/>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379" name="Google Shape;379;p52"/>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80" name="Google Shape;380;p52"/>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381" name="Google Shape;381;p52"/>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Observability</a:t>
            </a:r>
            <a:endParaRPr sz="2800">
              <a:solidFill>
                <a:srgbClr val="EE0033"/>
              </a:solidFill>
              <a:latin typeface="Arial"/>
              <a:ea typeface="Arial"/>
              <a:cs typeface="Arial"/>
              <a:sym typeface="Arial"/>
            </a:endParaRPr>
          </a:p>
        </p:txBody>
      </p:sp>
      <p:sp>
        <p:nvSpPr>
          <p:cNvPr id="382" name="Google Shape;382;p52"/>
          <p:cNvSpPr txBox="1"/>
          <p:nvPr/>
        </p:nvSpPr>
        <p:spPr>
          <a:xfrm>
            <a:off x="501650" y="863350"/>
            <a:ext cx="49305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600">
                <a:latin typeface="Sarabun"/>
                <a:ea typeface="Sarabun"/>
                <a:cs typeface="Sarabun"/>
                <a:sym typeface="Sarabun"/>
              </a:rPr>
              <a:t>Monitoring</a:t>
            </a:r>
            <a:endParaRPr sz="1600">
              <a:latin typeface="Sarabun"/>
              <a:ea typeface="Sarabun"/>
              <a:cs typeface="Sarabun"/>
              <a:sym typeface="Sarabun"/>
            </a:endParaRPr>
          </a:p>
        </p:txBody>
      </p:sp>
      <p:pic>
        <p:nvPicPr>
          <p:cNvPr id="383" name="Google Shape;383;p52"/>
          <p:cNvPicPr preferRelativeResize="0"/>
          <p:nvPr/>
        </p:nvPicPr>
        <p:blipFill rotWithShape="1">
          <a:blip r:embed="rId5">
            <a:alphaModFix/>
          </a:blip>
          <a:srcRect b="17749" l="0" r="0" t="0"/>
          <a:stretch/>
        </p:blipFill>
        <p:spPr>
          <a:xfrm>
            <a:off x="1845050" y="1259488"/>
            <a:ext cx="7103074" cy="32863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53"/>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389" name="Google Shape;389;p53"/>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90" name="Google Shape;390;p53"/>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391" name="Google Shape;391;p53"/>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Observability</a:t>
            </a:r>
            <a:endParaRPr sz="2800">
              <a:solidFill>
                <a:srgbClr val="EE0033"/>
              </a:solidFill>
              <a:latin typeface="Arial"/>
              <a:ea typeface="Arial"/>
              <a:cs typeface="Arial"/>
              <a:sym typeface="Arial"/>
            </a:endParaRPr>
          </a:p>
        </p:txBody>
      </p:sp>
      <p:sp>
        <p:nvSpPr>
          <p:cNvPr id="392" name="Google Shape;392;p53"/>
          <p:cNvSpPr txBox="1"/>
          <p:nvPr/>
        </p:nvSpPr>
        <p:spPr>
          <a:xfrm>
            <a:off x="501650" y="863350"/>
            <a:ext cx="49305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600">
                <a:latin typeface="Sarabun"/>
                <a:ea typeface="Sarabun"/>
                <a:cs typeface="Sarabun"/>
                <a:sym typeface="Sarabun"/>
              </a:rPr>
              <a:t>Tracing</a:t>
            </a:r>
            <a:endParaRPr sz="1600">
              <a:latin typeface="Sarabun"/>
              <a:ea typeface="Sarabun"/>
              <a:cs typeface="Sarabun"/>
              <a:sym typeface="Sarabun"/>
            </a:endParaRPr>
          </a:p>
        </p:txBody>
      </p:sp>
      <p:pic>
        <p:nvPicPr>
          <p:cNvPr id="393" name="Google Shape;393;p53"/>
          <p:cNvPicPr preferRelativeResize="0"/>
          <p:nvPr/>
        </p:nvPicPr>
        <p:blipFill rotWithShape="1">
          <a:blip r:embed="rId5">
            <a:alphaModFix/>
          </a:blip>
          <a:srcRect b="0" l="0" r="2210" t="0"/>
          <a:stretch/>
        </p:blipFill>
        <p:spPr>
          <a:xfrm>
            <a:off x="1927525" y="1181650"/>
            <a:ext cx="7092774" cy="3281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54"/>
          <p:cNvPicPr preferRelativeResize="0"/>
          <p:nvPr/>
        </p:nvPicPr>
        <p:blipFill rotWithShape="1">
          <a:blip r:embed="rId3">
            <a:alphaModFix/>
          </a:blip>
          <a:srcRect b="0" l="0" r="0" t="0"/>
          <a:stretch/>
        </p:blipFill>
        <p:spPr>
          <a:xfrm>
            <a:off x="0" y="0"/>
            <a:ext cx="4695136" cy="5143499"/>
          </a:xfrm>
          <a:prstGeom prst="rect">
            <a:avLst/>
          </a:prstGeom>
          <a:noFill/>
          <a:ln>
            <a:noFill/>
          </a:ln>
        </p:spPr>
      </p:pic>
      <p:sp>
        <p:nvSpPr>
          <p:cNvPr id="399" name="Google Shape;399;p54"/>
          <p:cNvSpPr txBox="1"/>
          <p:nvPr/>
        </p:nvSpPr>
        <p:spPr>
          <a:xfrm>
            <a:off x="603403" y="2928863"/>
            <a:ext cx="49389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pic>
        <p:nvPicPr>
          <p:cNvPr id="400" name="Google Shape;400;p54"/>
          <p:cNvPicPr preferRelativeResize="0"/>
          <p:nvPr/>
        </p:nvPicPr>
        <p:blipFill rotWithShape="1">
          <a:blip r:embed="rId4">
            <a:alphaModFix/>
          </a:blip>
          <a:srcRect b="0" l="0" r="0" t="0"/>
          <a:stretch/>
        </p:blipFill>
        <p:spPr>
          <a:xfrm>
            <a:off x="0" y="1968500"/>
            <a:ext cx="4182750" cy="777275"/>
          </a:xfrm>
          <a:prstGeom prst="rect">
            <a:avLst/>
          </a:prstGeom>
          <a:noFill/>
          <a:ln>
            <a:noFill/>
          </a:ln>
        </p:spPr>
      </p:pic>
      <p:sp>
        <p:nvSpPr>
          <p:cNvPr id="401" name="Google Shape;401;p54"/>
          <p:cNvSpPr txBox="1"/>
          <p:nvPr/>
        </p:nvSpPr>
        <p:spPr>
          <a:xfrm>
            <a:off x="0" y="2157031"/>
            <a:ext cx="434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000">
                <a:solidFill>
                  <a:srgbClr val="EE0033"/>
                </a:solidFill>
              </a:rPr>
              <a:t>Microservices Anti-Patterns</a:t>
            </a:r>
            <a:endParaRPr sz="2000">
              <a:solidFill>
                <a:srgbClr val="EE0033"/>
              </a:solidFill>
            </a:endParaRPr>
          </a:p>
        </p:txBody>
      </p:sp>
      <p:pic>
        <p:nvPicPr>
          <p:cNvPr id="402" name="Google Shape;402;p54"/>
          <p:cNvPicPr preferRelativeResize="0"/>
          <p:nvPr/>
        </p:nvPicPr>
        <p:blipFill rotWithShape="1">
          <a:blip r:embed="rId5">
            <a:alphaModFix/>
          </a:blip>
          <a:srcRect b="0" l="0" r="0" t="0"/>
          <a:stretch/>
        </p:blipFill>
        <p:spPr>
          <a:xfrm>
            <a:off x="0" y="4603247"/>
            <a:ext cx="9144001" cy="540254"/>
          </a:xfrm>
          <a:prstGeom prst="rect">
            <a:avLst/>
          </a:prstGeom>
          <a:noFill/>
          <a:ln>
            <a:noFill/>
          </a:ln>
        </p:spPr>
      </p:pic>
      <p:sp>
        <p:nvSpPr>
          <p:cNvPr id="403" name="Google Shape;403;p54"/>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04" name="Google Shape;404;p54"/>
          <p:cNvPicPr preferRelativeResize="0"/>
          <p:nvPr/>
        </p:nvPicPr>
        <p:blipFill rotWithShape="1">
          <a:blip r:embed="rId6">
            <a:alphaModFix/>
          </a:blip>
          <a:srcRect b="0" l="0" r="0" t="0"/>
          <a:stretch/>
        </p:blipFill>
        <p:spPr>
          <a:xfrm>
            <a:off x="7663175" y="4756150"/>
            <a:ext cx="975214" cy="214760"/>
          </a:xfrm>
          <a:prstGeom prst="rect">
            <a:avLst/>
          </a:prstGeom>
          <a:noFill/>
          <a:ln>
            <a:noFill/>
          </a:ln>
        </p:spPr>
      </p:pic>
      <p:sp>
        <p:nvSpPr>
          <p:cNvPr id="405" name="Google Shape;405;p54"/>
          <p:cNvSpPr txBox="1"/>
          <p:nvPr/>
        </p:nvSpPr>
        <p:spPr>
          <a:xfrm>
            <a:off x="5040375" y="904450"/>
            <a:ext cx="41037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sz="1600">
              <a:latin typeface="Sarabun"/>
              <a:ea typeface="Sarabun"/>
              <a:cs typeface="Sarabun"/>
              <a:sym typeface="Sarabu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55"/>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411" name="Google Shape;411;p55"/>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12" name="Google Shape;412;p55"/>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413" name="Google Shape;413;p55"/>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800">
                <a:solidFill>
                  <a:srgbClr val="EE0033"/>
                </a:solidFill>
              </a:rPr>
              <a:t>Microservices Anti-Patterns</a:t>
            </a:r>
            <a:endParaRPr sz="2800">
              <a:solidFill>
                <a:srgbClr val="EE0033"/>
              </a:solidFill>
            </a:endParaRPr>
          </a:p>
        </p:txBody>
      </p:sp>
      <p:sp>
        <p:nvSpPr>
          <p:cNvPr id="414" name="Google Shape;414;p55"/>
          <p:cNvSpPr txBox="1"/>
          <p:nvPr>
            <p:ph idx="4294967295" type="body"/>
          </p:nvPr>
        </p:nvSpPr>
        <p:spPr>
          <a:xfrm>
            <a:off x="444222" y="1430737"/>
            <a:ext cx="7904700" cy="3161100"/>
          </a:xfrm>
          <a:prstGeom prst="rect">
            <a:avLst/>
          </a:prstGeom>
          <a:noFill/>
          <a:ln>
            <a:noFill/>
          </a:ln>
        </p:spPr>
        <p:txBody>
          <a:bodyPr anchorCtr="0" anchor="t" bIns="91425" lIns="91425" spcFirstLastPara="1" rIns="91425" wrap="square" tIns="91425">
            <a:normAutofit/>
          </a:bodyPr>
          <a:lstStyle/>
          <a:p>
            <a:pPr indent="-361950" lvl="0" marL="457200" rtl="0" algn="l">
              <a:lnSpc>
                <a:spcPct val="115000"/>
              </a:lnSpc>
              <a:spcBef>
                <a:spcPts val="0"/>
              </a:spcBef>
              <a:spcAft>
                <a:spcPts val="0"/>
              </a:spcAft>
              <a:buClr>
                <a:srgbClr val="8190A0"/>
              </a:buClr>
              <a:buSzPts val="2100"/>
              <a:buChar char="•"/>
            </a:pPr>
            <a:r>
              <a:rPr b="1" lang="en">
                <a:solidFill>
                  <a:srgbClr val="8190A0"/>
                </a:solidFill>
              </a:rPr>
              <a:t>Trying to fly before you can walk</a:t>
            </a:r>
            <a:endParaRPr b="1">
              <a:solidFill>
                <a:srgbClr val="8190A0"/>
              </a:solidFill>
            </a:endParaRPr>
          </a:p>
          <a:p>
            <a:pPr indent="-361950" lvl="0" marL="457200" rtl="0" algn="l">
              <a:lnSpc>
                <a:spcPct val="115000"/>
              </a:lnSpc>
              <a:spcBef>
                <a:spcPts val="0"/>
              </a:spcBef>
              <a:spcAft>
                <a:spcPts val="0"/>
              </a:spcAft>
              <a:buClr>
                <a:srgbClr val="8190A0"/>
              </a:buClr>
              <a:buSzPts val="2100"/>
              <a:buChar char="•"/>
            </a:pPr>
            <a:r>
              <a:rPr b="1" lang="en">
                <a:solidFill>
                  <a:srgbClr val="8190A0"/>
                </a:solidFill>
              </a:rPr>
              <a:t>Scattershot adoption</a:t>
            </a:r>
            <a:endParaRPr b="1">
              <a:solidFill>
                <a:srgbClr val="8190A0"/>
              </a:solidFill>
            </a:endParaRPr>
          </a:p>
          <a:p>
            <a:pPr indent="-361950" lvl="0" marL="457200" rtl="0" algn="l">
              <a:lnSpc>
                <a:spcPct val="115000"/>
              </a:lnSpc>
              <a:spcBef>
                <a:spcPts val="0"/>
              </a:spcBef>
              <a:spcAft>
                <a:spcPts val="0"/>
              </a:spcAft>
              <a:buClr>
                <a:srgbClr val="8190A0"/>
              </a:buClr>
              <a:buSzPts val="2100"/>
              <a:buChar char="•"/>
            </a:pPr>
            <a:r>
              <a:rPr b="1" lang="en">
                <a:solidFill>
                  <a:srgbClr val="8190A0"/>
                </a:solidFill>
              </a:rPr>
              <a:t>Distributed monolith</a:t>
            </a:r>
            <a:endParaRPr b="1">
              <a:solidFill>
                <a:srgbClr val="8190A0"/>
              </a:solidFill>
            </a:endParaRPr>
          </a:p>
          <a:p>
            <a:pPr indent="-361950" lvl="0" marL="457200" rtl="0" algn="l">
              <a:lnSpc>
                <a:spcPct val="115000"/>
              </a:lnSpc>
              <a:spcBef>
                <a:spcPts val="0"/>
              </a:spcBef>
              <a:spcAft>
                <a:spcPts val="0"/>
              </a:spcAft>
              <a:buClr>
                <a:srgbClr val="8190A0"/>
              </a:buClr>
              <a:buSzPts val="2100"/>
              <a:buChar char="•"/>
            </a:pPr>
            <a:r>
              <a:rPr b="1" lang="en">
                <a:solidFill>
                  <a:srgbClr val="8190A0"/>
                </a:solidFill>
              </a:rPr>
              <a:t>Focussing on Technology</a:t>
            </a:r>
            <a:endParaRPr b="1">
              <a:solidFill>
                <a:srgbClr val="8190A0"/>
              </a:solidFill>
            </a:endParaRPr>
          </a:p>
          <a:p>
            <a:pPr indent="-361950" lvl="0" marL="457200" rtl="0" algn="l">
              <a:lnSpc>
                <a:spcPct val="115000"/>
              </a:lnSpc>
              <a:spcBef>
                <a:spcPts val="0"/>
              </a:spcBef>
              <a:spcAft>
                <a:spcPts val="0"/>
              </a:spcAft>
              <a:buClr>
                <a:srgbClr val="8190A0"/>
              </a:buClr>
              <a:buSzPts val="2100"/>
              <a:buChar char="•"/>
            </a:pPr>
            <a:r>
              <a:rPr b="1" lang="en">
                <a:solidFill>
                  <a:srgbClr val="8190A0"/>
                </a:solidFill>
              </a:rPr>
              <a:t>No API semantic versioning</a:t>
            </a:r>
            <a:endParaRPr b="1">
              <a:solidFill>
                <a:srgbClr val="8190A0"/>
              </a:solidFill>
            </a:endParaRPr>
          </a:p>
          <a:p>
            <a:pPr indent="-361950" lvl="0" marL="457200" rtl="0" algn="l">
              <a:lnSpc>
                <a:spcPct val="115000"/>
              </a:lnSpc>
              <a:spcBef>
                <a:spcPts val="0"/>
              </a:spcBef>
              <a:spcAft>
                <a:spcPts val="0"/>
              </a:spcAft>
              <a:buClr>
                <a:srgbClr val="8190A0"/>
              </a:buClr>
              <a:buSzPts val="2100"/>
              <a:buChar char="•"/>
            </a:pPr>
            <a:r>
              <a:rPr b="1" lang="en">
                <a:solidFill>
                  <a:srgbClr val="8190A0"/>
                </a:solidFill>
              </a:rPr>
              <a:t>Shared Libraries</a:t>
            </a:r>
            <a:endParaRPr b="1">
              <a:solidFill>
                <a:srgbClr val="8190A0"/>
              </a:solidFill>
            </a:endParaRPr>
          </a:p>
          <a:p>
            <a:pPr indent="-361950" lvl="0" marL="457200" rtl="0" algn="l">
              <a:lnSpc>
                <a:spcPct val="115000"/>
              </a:lnSpc>
              <a:spcBef>
                <a:spcPts val="0"/>
              </a:spcBef>
              <a:spcAft>
                <a:spcPts val="0"/>
              </a:spcAft>
              <a:buClr>
                <a:srgbClr val="8190A0"/>
              </a:buClr>
              <a:buSzPts val="2100"/>
              <a:buChar char="•"/>
            </a:pPr>
            <a:r>
              <a:rPr b="1" lang="en">
                <a:solidFill>
                  <a:srgbClr val="8190A0"/>
                </a:solidFill>
              </a:rPr>
              <a:t>Mesh dependencies</a:t>
            </a:r>
            <a:endParaRPr b="1">
              <a:solidFill>
                <a:srgbClr val="8190A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56"/>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420" name="Google Shape;420;p56"/>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21" name="Google Shape;421;p56"/>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422" name="Google Shape;422;p56"/>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800">
                <a:solidFill>
                  <a:srgbClr val="EE0033"/>
                </a:solidFill>
              </a:rPr>
              <a:t>How to avoid them?</a:t>
            </a:r>
            <a:endParaRPr sz="2800">
              <a:solidFill>
                <a:srgbClr val="EE0033"/>
              </a:solidFill>
            </a:endParaRPr>
          </a:p>
        </p:txBody>
      </p:sp>
      <p:sp>
        <p:nvSpPr>
          <p:cNvPr id="423" name="Google Shape;423;p56"/>
          <p:cNvSpPr txBox="1"/>
          <p:nvPr>
            <p:ph idx="4294967295" type="body"/>
          </p:nvPr>
        </p:nvSpPr>
        <p:spPr>
          <a:xfrm>
            <a:off x="444222" y="1430737"/>
            <a:ext cx="7904700" cy="3161100"/>
          </a:xfrm>
          <a:prstGeom prst="rect">
            <a:avLst/>
          </a:prstGeom>
          <a:noFill/>
          <a:ln>
            <a:noFill/>
          </a:ln>
        </p:spPr>
        <p:txBody>
          <a:bodyPr anchorCtr="0" anchor="t" bIns="91425" lIns="91425" spcFirstLastPara="1" rIns="91425" wrap="square" tIns="91425">
            <a:normAutofit/>
          </a:bodyPr>
          <a:lstStyle/>
          <a:p>
            <a:pPr indent="-361950" lvl="0" marL="457200" rtl="0" algn="l">
              <a:lnSpc>
                <a:spcPct val="115000"/>
              </a:lnSpc>
              <a:spcBef>
                <a:spcPts val="0"/>
              </a:spcBef>
              <a:spcAft>
                <a:spcPts val="0"/>
              </a:spcAft>
              <a:buClr>
                <a:srgbClr val="8190A0"/>
              </a:buClr>
              <a:buSzPts val="2100"/>
              <a:buChar char="•"/>
            </a:pPr>
            <a:r>
              <a:rPr b="1" lang="en">
                <a:solidFill>
                  <a:srgbClr val="8190A0"/>
                </a:solidFill>
              </a:rPr>
              <a:t>Learn to write good monolith before go microservices</a:t>
            </a:r>
            <a:endParaRPr b="1">
              <a:solidFill>
                <a:srgbClr val="8190A0"/>
              </a:solidFill>
            </a:endParaRPr>
          </a:p>
          <a:p>
            <a:pPr indent="-361950" lvl="0" marL="457200" rtl="0" algn="l">
              <a:lnSpc>
                <a:spcPct val="115000"/>
              </a:lnSpc>
              <a:spcBef>
                <a:spcPts val="0"/>
              </a:spcBef>
              <a:spcAft>
                <a:spcPts val="0"/>
              </a:spcAft>
              <a:buClr>
                <a:srgbClr val="8190A0"/>
              </a:buClr>
              <a:buSzPts val="2100"/>
              <a:buChar char="•"/>
            </a:pPr>
            <a:r>
              <a:rPr b="1" lang="en">
                <a:solidFill>
                  <a:srgbClr val="8190A0"/>
                </a:solidFill>
              </a:rPr>
              <a:t>Clear design, single </a:t>
            </a:r>
            <a:r>
              <a:rPr b="1" lang="en">
                <a:solidFill>
                  <a:srgbClr val="8190A0"/>
                </a:solidFill>
              </a:rPr>
              <a:t>responsible</a:t>
            </a:r>
            <a:r>
              <a:rPr b="1" lang="en">
                <a:solidFill>
                  <a:srgbClr val="8190A0"/>
                </a:solidFill>
              </a:rPr>
              <a:t> separation</a:t>
            </a:r>
            <a:endParaRPr b="1">
              <a:solidFill>
                <a:srgbClr val="8190A0"/>
              </a:solidFill>
            </a:endParaRPr>
          </a:p>
          <a:p>
            <a:pPr indent="-361950" lvl="0" marL="457200" rtl="0" algn="l">
              <a:lnSpc>
                <a:spcPct val="115000"/>
              </a:lnSpc>
              <a:spcBef>
                <a:spcPts val="0"/>
              </a:spcBef>
              <a:spcAft>
                <a:spcPts val="0"/>
              </a:spcAft>
              <a:buClr>
                <a:srgbClr val="8190A0"/>
              </a:buClr>
              <a:buSzPts val="2100"/>
              <a:buChar char="•"/>
            </a:pPr>
            <a:r>
              <a:rPr b="1" lang="en">
                <a:solidFill>
                  <a:srgbClr val="8190A0"/>
                </a:solidFill>
              </a:rPr>
              <a:t>Teams </a:t>
            </a:r>
            <a:r>
              <a:rPr b="1" lang="en">
                <a:solidFill>
                  <a:srgbClr val="8190A0"/>
                </a:solidFill>
              </a:rPr>
              <a:t>coordination and governance</a:t>
            </a:r>
            <a:endParaRPr b="1">
              <a:solidFill>
                <a:srgbClr val="8190A0"/>
              </a:solidFill>
            </a:endParaRPr>
          </a:p>
          <a:p>
            <a:pPr indent="-361950" lvl="0" marL="457200" rtl="0" algn="l">
              <a:lnSpc>
                <a:spcPct val="115000"/>
              </a:lnSpc>
              <a:spcBef>
                <a:spcPts val="0"/>
              </a:spcBef>
              <a:spcAft>
                <a:spcPts val="0"/>
              </a:spcAft>
              <a:buClr>
                <a:srgbClr val="8190A0"/>
              </a:buClr>
              <a:buSzPts val="2100"/>
              <a:buChar char="•"/>
            </a:pPr>
            <a:r>
              <a:rPr b="1" lang="en">
                <a:solidFill>
                  <a:srgbClr val="8190A0"/>
                </a:solidFill>
              </a:rPr>
              <a:t>Devops, CI/CD cultural</a:t>
            </a:r>
            <a:endParaRPr b="1">
              <a:solidFill>
                <a:srgbClr val="8190A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30"/>
          <p:cNvPicPr preferRelativeResize="0"/>
          <p:nvPr/>
        </p:nvPicPr>
        <p:blipFill rotWithShape="1">
          <a:blip r:embed="rId3">
            <a:alphaModFix/>
          </a:blip>
          <a:srcRect b="0" l="0" r="0" t="0"/>
          <a:stretch/>
        </p:blipFill>
        <p:spPr>
          <a:xfrm>
            <a:off x="0" y="0"/>
            <a:ext cx="4695136" cy="5143499"/>
          </a:xfrm>
          <a:prstGeom prst="rect">
            <a:avLst/>
          </a:prstGeom>
          <a:noFill/>
          <a:ln>
            <a:noFill/>
          </a:ln>
        </p:spPr>
      </p:pic>
      <p:sp>
        <p:nvSpPr>
          <p:cNvPr id="171" name="Google Shape;171;p30"/>
          <p:cNvSpPr txBox="1"/>
          <p:nvPr/>
        </p:nvSpPr>
        <p:spPr>
          <a:xfrm>
            <a:off x="603403" y="2928863"/>
            <a:ext cx="49389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pic>
        <p:nvPicPr>
          <p:cNvPr id="172" name="Google Shape;172;p30"/>
          <p:cNvPicPr preferRelativeResize="0"/>
          <p:nvPr/>
        </p:nvPicPr>
        <p:blipFill rotWithShape="1">
          <a:blip r:embed="rId4">
            <a:alphaModFix/>
          </a:blip>
          <a:srcRect b="0" l="0" r="0" t="0"/>
          <a:stretch/>
        </p:blipFill>
        <p:spPr>
          <a:xfrm>
            <a:off x="0" y="1968500"/>
            <a:ext cx="3635250" cy="777275"/>
          </a:xfrm>
          <a:prstGeom prst="rect">
            <a:avLst/>
          </a:prstGeom>
          <a:noFill/>
          <a:ln>
            <a:noFill/>
          </a:ln>
        </p:spPr>
      </p:pic>
      <p:sp>
        <p:nvSpPr>
          <p:cNvPr id="173" name="Google Shape;173;p30"/>
          <p:cNvSpPr txBox="1"/>
          <p:nvPr/>
        </p:nvSpPr>
        <p:spPr>
          <a:xfrm>
            <a:off x="0" y="2157031"/>
            <a:ext cx="434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000">
                <a:solidFill>
                  <a:srgbClr val="EE0033"/>
                </a:solidFill>
              </a:rPr>
              <a:t>Microservice Architecture</a:t>
            </a:r>
            <a:endParaRPr sz="2000">
              <a:solidFill>
                <a:srgbClr val="EE0033"/>
              </a:solidFill>
            </a:endParaRPr>
          </a:p>
        </p:txBody>
      </p:sp>
      <p:pic>
        <p:nvPicPr>
          <p:cNvPr id="174" name="Google Shape;174;p30"/>
          <p:cNvPicPr preferRelativeResize="0"/>
          <p:nvPr/>
        </p:nvPicPr>
        <p:blipFill rotWithShape="1">
          <a:blip r:embed="rId5">
            <a:alphaModFix/>
          </a:blip>
          <a:srcRect b="0" l="0" r="0" t="0"/>
          <a:stretch/>
        </p:blipFill>
        <p:spPr>
          <a:xfrm>
            <a:off x="0" y="4603247"/>
            <a:ext cx="9144001" cy="540254"/>
          </a:xfrm>
          <a:prstGeom prst="rect">
            <a:avLst/>
          </a:prstGeom>
          <a:noFill/>
          <a:ln>
            <a:noFill/>
          </a:ln>
        </p:spPr>
      </p:pic>
      <p:sp>
        <p:nvSpPr>
          <p:cNvPr id="175" name="Google Shape;175;p30"/>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176" name="Google Shape;176;p30"/>
          <p:cNvPicPr preferRelativeResize="0"/>
          <p:nvPr/>
        </p:nvPicPr>
        <p:blipFill rotWithShape="1">
          <a:blip r:embed="rId6">
            <a:alphaModFix/>
          </a:blip>
          <a:srcRect b="0" l="0" r="0" t="0"/>
          <a:stretch/>
        </p:blipFill>
        <p:spPr>
          <a:xfrm>
            <a:off x="7663175" y="4756150"/>
            <a:ext cx="975214" cy="21476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57"/>
          <p:cNvPicPr preferRelativeResize="0"/>
          <p:nvPr/>
        </p:nvPicPr>
        <p:blipFill rotWithShape="1">
          <a:blip r:embed="rId3">
            <a:alphaModFix/>
          </a:blip>
          <a:srcRect b="0" l="0" r="0" t="0"/>
          <a:stretch/>
        </p:blipFill>
        <p:spPr>
          <a:xfrm>
            <a:off x="0" y="0"/>
            <a:ext cx="4695136" cy="5143499"/>
          </a:xfrm>
          <a:prstGeom prst="rect">
            <a:avLst/>
          </a:prstGeom>
          <a:noFill/>
          <a:ln>
            <a:noFill/>
          </a:ln>
        </p:spPr>
      </p:pic>
      <p:sp>
        <p:nvSpPr>
          <p:cNvPr id="429" name="Google Shape;429;p57"/>
          <p:cNvSpPr txBox="1"/>
          <p:nvPr/>
        </p:nvSpPr>
        <p:spPr>
          <a:xfrm>
            <a:off x="603403" y="2928863"/>
            <a:ext cx="49389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pic>
        <p:nvPicPr>
          <p:cNvPr id="430" name="Google Shape;430;p57"/>
          <p:cNvPicPr preferRelativeResize="0"/>
          <p:nvPr/>
        </p:nvPicPr>
        <p:blipFill rotWithShape="1">
          <a:blip r:embed="rId4">
            <a:alphaModFix/>
          </a:blip>
          <a:srcRect b="0" l="0" r="0" t="0"/>
          <a:stretch/>
        </p:blipFill>
        <p:spPr>
          <a:xfrm>
            <a:off x="0" y="1968500"/>
            <a:ext cx="3635250" cy="777275"/>
          </a:xfrm>
          <a:prstGeom prst="rect">
            <a:avLst/>
          </a:prstGeom>
          <a:noFill/>
          <a:ln>
            <a:noFill/>
          </a:ln>
        </p:spPr>
      </p:pic>
      <p:sp>
        <p:nvSpPr>
          <p:cNvPr id="431" name="Google Shape;431;p57"/>
          <p:cNvSpPr txBox="1"/>
          <p:nvPr/>
        </p:nvSpPr>
        <p:spPr>
          <a:xfrm>
            <a:off x="0" y="2157031"/>
            <a:ext cx="434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000">
                <a:solidFill>
                  <a:srgbClr val="EE0033"/>
                </a:solidFill>
              </a:rPr>
              <a:t>Cloud-Native Application</a:t>
            </a:r>
            <a:endParaRPr sz="2000">
              <a:solidFill>
                <a:srgbClr val="EE0033"/>
              </a:solidFill>
            </a:endParaRPr>
          </a:p>
        </p:txBody>
      </p:sp>
      <p:pic>
        <p:nvPicPr>
          <p:cNvPr id="432" name="Google Shape;432;p57"/>
          <p:cNvPicPr preferRelativeResize="0"/>
          <p:nvPr/>
        </p:nvPicPr>
        <p:blipFill rotWithShape="1">
          <a:blip r:embed="rId5">
            <a:alphaModFix/>
          </a:blip>
          <a:srcRect b="0" l="0" r="0" t="0"/>
          <a:stretch/>
        </p:blipFill>
        <p:spPr>
          <a:xfrm>
            <a:off x="0" y="4603247"/>
            <a:ext cx="9144001" cy="540254"/>
          </a:xfrm>
          <a:prstGeom prst="rect">
            <a:avLst/>
          </a:prstGeom>
          <a:noFill/>
          <a:ln>
            <a:noFill/>
          </a:ln>
        </p:spPr>
      </p:pic>
      <p:sp>
        <p:nvSpPr>
          <p:cNvPr id="433" name="Google Shape;433;p57"/>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34" name="Google Shape;434;p57"/>
          <p:cNvPicPr preferRelativeResize="0"/>
          <p:nvPr/>
        </p:nvPicPr>
        <p:blipFill rotWithShape="1">
          <a:blip r:embed="rId6">
            <a:alphaModFix/>
          </a:blip>
          <a:srcRect b="0" l="0" r="0" t="0"/>
          <a:stretch/>
        </p:blipFill>
        <p:spPr>
          <a:xfrm>
            <a:off x="7663175" y="4756150"/>
            <a:ext cx="975214" cy="214760"/>
          </a:xfrm>
          <a:prstGeom prst="rect">
            <a:avLst/>
          </a:prstGeom>
          <a:noFill/>
          <a:ln>
            <a:noFill/>
          </a:ln>
        </p:spPr>
      </p:pic>
      <p:sp>
        <p:nvSpPr>
          <p:cNvPr id="435" name="Google Shape;435;p57"/>
          <p:cNvSpPr txBox="1"/>
          <p:nvPr/>
        </p:nvSpPr>
        <p:spPr>
          <a:xfrm>
            <a:off x="5040375" y="904450"/>
            <a:ext cx="4103700" cy="10773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SzPts val="1600"/>
              <a:buFont typeface="Sarabun"/>
              <a:buChar char="●"/>
            </a:pPr>
            <a:r>
              <a:rPr lang="en" sz="1600">
                <a:latin typeface="Sarabun"/>
                <a:ea typeface="Sarabun"/>
                <a:cs typeface="Sarabun"/>
                <a:sym typeface="Sarabun"/>
              </a:rPr>
              <a:t>Introduction</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Characteris</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Benefits</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12-factors application methodology</a:t>
            </a:r>
            <a:endParaRPr sz="1600">
              <a:latin typeface="Sarabun"/>
              <a:ea typeface="Sarabun"/>
              <a:cs typeface="Sarabun"/>
              <a:sym typeface="Sarabu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58"/>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441" name="Google Shape;441;p58"/>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42" name="Google Shape;442;p58"/>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443" name="Google Shape;443;p58"/>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800">
                <a:solidFill>
                  <a:srgbClr val="EE0033"/>
                </a:solidFill>
              </a:rPr>
              <a:t>Cloud-Native - Definition</a:t>
            </a:r>
            <a:endParaRPr sz="2800">
              <a:solidFill>
                <a:srgbClr val="EE0033"/>
              </a:solidFill>
            </a:endParaRPr>
          </a:p>
        </p:txBody>
      </p:sp>
      <p:sp>
        <p:nvSpPr>
          <p:cNvPr id="444" name="Google Shape;444;p58"/>
          <p:cNvSpPr txBox="1"/>
          <p:nvPr/>
        </p:nvSpPr>
        <p:spPr>
          <a:xfrm>
            <a:off x="501650" y="1548750"/>
            <a:ext cx="6312000" cy="489300"/>
          </a:xfrm>
          <a:prstGeom prst="rect">
            <a:avLst/>
          </a:prstGeom>
          <a:noFill/>
          <a:ln>
            <a:noFill/>
          </a:ln>
        </p:spPr>
        <p:txBody>
          <a:bodyPr anchorCtr="0" anchor="t" bIns="45700" lIns="91425" spcFirstLastPara="1" rIns="91425" wrap="square" tIns="45700">
            <a:spAutoFit/>
          </a:bodyPr>
          <a:lstStyle/>
          <a:p>
            <a:pPr indent="0" lvl="0" marL="381000" marR="381000" rtl="0" algn="l">
              <a:lnSpc>
                <a:spcPct val="115000"/>
              </a:lnSpc>
              <a:spcBef>
                <a:spcPts val="2200"/>
              </a:spcBef>
              <a:spcAft>
                <a:spcPts val="2200"/>
              </a:spcAft>
              <a:buNone/>
            </a:pPr>
            <a:r>
              <a:rPr i="1" lang="en" sz="1200">
                <a:solidFill>
                  <a:schemeClr val="dk1"/>
                </a:solidFill>
              </a:rPr>
              <a:t>“build and run scalable applications in modern, dynamic environments such as public, private, and hybrid clouds”</a:t>
            </a:r>
            <a:endParaRPr i="1" sz="1500">
              <a:latin typeface="Sarabun"/>
              <a:ea typeface="Sarabun"/>
              <a:cs typeface="Sarabun"/>
              <a:sym typeface="Sarabun"/>
            </a:endParaRPr>
          </a:p>
        </p:txBody>
      </p:sp>
      <p:sp>
        <p:nvSpPr>
          <p:cNvPr id="445" name="Google Shape;445;p58"/>
          <p:cNvSpPr txBox="1"/>
          <p:nvPr/>
        </p:nvSpPr>
        <p:spPr>
          <a:xfrm>
            <a:off x="2515050" y="2038050"/>
            <a:ext cx="593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Sarabun"/>
                <a:ea typeface="Sarabun"/>
                <a:cs typeface="Sarabun"/>
                <a:sym typeface="Sarabun"/>
                <a:hlinkClick r:id="rId5"/>
              </a:rPr>
              <a:t>https://github.com/cncf/toc/blob/main/DEFINITION.md</a:t>
            </a:r>
            <a:endParaRPr>
              <a:latin typeface="Sarabun"/>
              <a:ea typeface="Sarabun"/>
              <a:cs typeface="Sarabun"/>
              <a:sym typeface="Sarabun"/>
            </a:endParaRPr>
          </a:p>
        </p:txBody>
      </p:sp>
      <p:sp>
        <p:nvSpPr>
          <p:cNvPr id="446" name="Google Shape;446;p58"/>
          <p:cNvSpPr txBox="1"/>
          <p:nvPr/>
        </p:nvSpPr>
        <p:spPr>
          <a:xfrm>
            <a:off x="656275" y="1210050"/>
            <a:ext cx="4332600" cy="338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1600">
                <a:latin typeface="Sarabun"/>
                <a:ea typeface="Sarabun"/>
                <a:cs typeface="Sarabun"/>
                <a:sym typeface="Sarabun"/>
              </a:rPr>
              <a:t>An </a:t>
            </a:r>
            <a:r>
              <a:rPr lang="en" sz="1600">
                <a:latin typeface="Sarabun"/>
                <a:ea typeface="Sarabun"/>
                <a:cs typeface="Sarabun"/>
                <a:sym typeface="Sarabun"/>
              </a:rPr>
              <a:t>approach</a:t>
            </a:r>
            <a:r>
              <a:rPr lang="en" sz="1600">
                <a:latin typeface="Sarabun"/>
                <a:ea typeface="Sarabun"/>
                <a:cs typeface="Sarabun"/>
                <a:sym typeface="Sarabun"/>
              </a:rPr>
              <a:t> in software </a:t>
            </a:r>
            <a:r>
              <a:rPr lang="en" sz="1600">
                <a:latin typeface="Sarabun"/>
                <a:ea typeface="Sarabun"/>
                <a:cs typeface="Sarabun"/>
                <a:sym typeface="Sarabun"/>
              </a:rPr>
              <a:t>development, to:</a:t>
            </a:r>
            <a:endParaRPr sz="1600">
              <a:latin typeface="Sarabun"/>
              <a:ea typeface="Sarabun"/>
              <a:cs typeface="Sarabun"/>
              <a:sym typeface="Sarabu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59"/>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452" name="Google Shape;452;p59"/>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53" name="Google Shape;453;p59"/>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454" name="Google Shape;454;p59"/>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800">
                <a:solidFill>
                  <a:srgbClr val="EE0033"/>
                </a:solidFill>
              </a:rPr>
              <a:t>Cloud-Native - Application Characteris</a:t>
            </a:r>
            <a:endParaRPr sz="2800">
              <a:solidFill>
                <a:srgbClr val="EE0033"/>
              </a:solidFill>
            </a:endParaRPr>
          </a:p>
        </p:txBody>
      </p:sp>
      <p:pic>
        <p:nvPicPr>
          <p:cNvPr id="455" name="Google Shape;455;p59"/>
          <p:cNvPicPr preferRelativeResize="0"/>
          <p:nvPr/>
        </p:nvPicPr>
        <p:blipFill>
          <a:blip r:embed="rId5">
            <a:alphaModFix/>
          </a:blip>
          <a:stretch>
            <a:fillRect/>
          </a:stretch>
        </p:blipFill>
        <p:spPr>
          <a:xfrm>
            <a:off x="2087925" y="866873"/>
            <a:ext cx="4968156" cy="34097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60"/>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461" name="Google Shape;461;p60"/>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62" name="Google Shape;462;p60"/>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463" name="Google Shape;463;p60"/>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800">
                <a:solidFill>
                  <a:srgbClr val="EE0033"/>
                </a:solidFill>
              </a:rPr>
              <a:t>Cloud-Native - Benefits</a:t>
            </a:r>
            <a:endParaRPr sz="2800">
              <a:solidFill>
                <a:srgbClr val="EE0033"/>
              </a:solidFill>
            </a:endParaRPr>
          </a:p>
        </p:txBody>
      </p:sp>
      <p:pic>
        <p:nvPicPr>
          <p:cNvPr id="464" name="Google Shape;464;p60"/>
          <p:cNvPicPr preferRelativeResize="0"/>
          <p:nvPr/>
        </p:nvPicPr>
        <p:blipFill>
          <a:blip r:embed="rId5">
            <a:alphaModFix/>
          </a:blip>
          <a:stretch>
            <a:fillRect/>
          </a:stretch>
        </p:blipFill>
        <p:spPr>
          <a:xfrm>
            <a:off x="2370225" y="979248"/>
            <a:ext cx="4403545" cy="34097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61"/>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470" name="Google Shape;470;p61"/>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71" name="Google Shape;471;p61"/>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472" name="Google Shape;472;p61"/>
          <p:cNvSpPr txBox="1"/>
          <p:nvPr/>
        </p:nvSpPr>
        <p:spPr>
          <a:xfrm>
            <a:off x="501650" y="365500"/>
            <a:ext cx="78786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800">
                <a:solidFill>
                  <a:srgbClr val="EE0033"/>
                </a:solidFill>
              </a:rPr>
              <a:t>Cloud-Native - Methodology: 12 Factors</a:t>
            </a:r>
            <a:endParaRPr sz="2800">
              <a:solidFill>
                <a:srgbClr val="EE0033"/>
              </a:solidFill>
            </a:endParaRPr>
          </a:p>
        </p:txBody>
      </p:sp>
      <p:pic>
        <p:nvPicPr>
          <p:cNvPr id="473" name="Google Shape;473;p61"/>
          <p:cNvPicPr preferRelativeResize="0"/>
          <p:nvPr/>
        </p:nvPicPr>
        <p:blipFill rotWithShape="1">
          <a:blip r:embed="rId5">
            <a:alphaModFix/>
          </a:blip>
          <a:srcRect b="0" l="0" r="0" t="13299"/>
          <a:stretch/>
        </p:blipFill>
        <p:spPr>
          <a:xfrm>
            <a:off x="2252900" y="958600"/>
            <a:ext cx="3968700" cy="346435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2"/>
          <p:cNvSpPr txBox="1"/>
          <p:nvPr/>
        </p:nvSpPr>
        <p:spPr>
          <a:xfrm>
            <a:off x="1138000" y="1149375"/>
            <a:ext cx="2157600"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800">
                <a:solidFill>
                  <a:srgbClr val="EE0033"/>
                </a:solidFill>
              </a:rPr>
              <a:t>1</a:t>
            </a:r>
            <a:endParaRPr sz="2800">
              <a:solidFill>
                <a:srgbClr val="EE0033"/>
              </a:solidFill>
            </a:endParaRPr>
          </a:p>
          <a:p>
            <a:pPr indent="0" lvl="0" marL="0" marR="0" rtl="0" algn="ctr">
              <a:spcBef>
                <a:spcPts val="0"/>
              </a:spcBef>
              <a:spcAft>
                <a:spcPts val="0"/>
              </a:spcAft>
              <a:buNone/>
            </a:pPr>
            <a:r>
              <a:rPr lang="en" sz="2800">
                <a:solidFill>
                  <a:srgbClr val="EE0033"/>
                </a:solidFill>
              </a:rPr>
              <a:t>Codebase</a:t>
            </a:r>
            <a:endParaRPr sz="2800">
              <a:solidFill>
                <a:srgbClr val="EE0033"/>
              </a:solidFill>
              <a:latin typeface="Arial"/>
              <a:ea typeface="Arial"/>
              <a:cs typeface="Arial"/>
              <a:sym typeface="Arial"/>
            </a:endParaRPr>
          </a:p>
        </p:txBody>
      </p:sp>
      <p:pic>
        <p:nvPicPr>
          <p:cNvPr id="479" name="Google Shape;479;p62"/>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480" name="Google Shape;480;p62"/>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81" name="Google Shape;481;p62"/>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482" name="Google Shape;482;p62"/>
          <p:cNvSpPr txBox="1"/>
          <p:nvPr/>
        </p:nvSpPr>
        <p:spPr>
          <a:xfrm>
            <a:off x="444550" y="2166675"/>
            <a:ext cx="3544500" cy="12621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en" sz="2100">
                <a:solidFill>
                  <a:srgbClr val="616161"/>
                </a:solidFill>
                <a:latin typeface="Proxima Nova"/>
                <a:ea typeface="Proxima Nova"/>
                <a:cs typeface="Proxima Nova"/>
                <a:sym typeface="Proxima Nova"/>
              </a:rPr>
              <a:t>One codebase tracked in revision control, many deploys</a:t>
            </a:r>
            <a:endParaRPr sz="2100">
              <a:solidFill>
                <a:srgbClr val="616161"/>
              </a:solidFill>
              <a:latin typeface="Proxima Nova"/>
              <a:ea typeface="Proxima Nova"/>
              <a:cs typeface="Proxima Nova"/>
              <a:sym typeface="Proxima Nova"/>
            </a:endParaRPr>
          </a:p>
          <a:p>
            <a:pPr indent="0" lvl="0" marL="0" marR="0" rtl="0" algn="l">
              <a:spcBef>
                <a:spcPts val="0"/>
              </a:spcBef>
              <a:spcAft>
                <a:spcPts val="0"/>
              </a:spcAft>
              <a:buNone/>
            </a:pPr>
            <a:r>
              <a:t/>
            </a:r>
            <a:endParaRPr sz="1300">
              <a:solidFill>
                <a:srgbClr val="44494D"/>
              </a:solidFill>
            </a:endParaRPr>
          </a:p>
        </p:txBody>
      </p:sp>
      <p:pic>
        <p:nvPicPr>
          <p:cNvPr id="483" name="Google Shape;483;p62"/>
          <p:cNvPicPr preferRelativeResize="0"/>
          <p:nvPr/>
        </p:nvPicPr>
        <p:blipFill>
          <a:blip r:embed="rId5">
            <a:alphaModFix/>
          </a:blip>
          <a:stretch>
            <a:fillRect/>
          </a:stretch>
        </p:blipFill>
        <p:spPr>
          <a:xfrm>
            <a:off x="4572000" y="666750"/>
            <a:ext cx="4572000"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3"/>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489" name="Google Shape;489;p63"/>
          <p:cNvSpPr txBox="1"/>
          <p:nvPr/>
        </p:nvSpPr>
        <p:spPr>
          <a:xfrm>
            <a:off x="270925" y="4084423"/>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800">
                <a:solidFill>
                  <a:srgbClr val="EE0033"/>
                </a:solidFill>
              </a:rPr>
              <a:t>GitHub flow</a:t>
            </a:r>
            <a:endParaRPr sz="2800">
              <a:solidFill>
                <a:srgbClr val="EE0033"/>
              </a:solidFill>
            </a:endParaRPr>
          </a:p>
        </p:txBody>
      </p:sp>
      <p:pic>
        <p:nvPicPr>
          <p:cNvPr id="490" name="Google Shape;490;p63"/>
          <p:cNvPicPr preferRelativeResize="0"/>
          <p:nvPr/>
        </p:nvPicPr>
        <p:blipFill>
          <a:blip r:embed="rId3">
            <a:alphaModFix/>
          </a:blip>
          <a:stretch>
            <a:fillRect/>
          </a:stretch>
        </p:blipFill>
        <p:spPr>
          <a:xfrm>
            <a:off x="1476375" y="925475"/>
            <a:ext cx="6191250" cy="2190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4"/>
          <p:cNvSpPr txBox="1"/>
          <p:nvPr/>
        </p:nvSpPr>
        <p:spPr>
          <a:xfrm>
            <a:off x="873700" y="1139075"/>
            <a:ext cx="2686200"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800">
                <a:solidFill>
                  <a:srgbClr val="EE0033"/>
                </a:solidFill>
              </a:rPr>
              <a:t>2</a:t>
            </a:r>
            <a:endParaRPr sz="2800">
              <a:solidFill>
                <a:srgbClr val="EE0033"/>
              </a:solidFill>
            </a:endParaRPr>
          </a:p>
          <a:p>
            <a:pPr indent="0" lvl="0" marL="0" marR="0" rtl="0" algn="ctr">
              <a:spcBef>
                <a:spcPts val="0"/>
              </a:spcBef>
              <a:spcAft>
                <a:spcPts val="0"/>
              </a:spcAft>
              <a:buNone/>
            </a:pPr>
            <a:r>
              <a:rPr lang="en" sz="2800">
                <a:solidFill>
                  <a:srgbClr val="EE0033"/>
                </a:solidFill>
              </a:rPr>
              <a:t>Dependencies</a:t>
            </a:r>
            <a:endParaRPr sz="2800">
              <a:solidFill>
                <a:srgbClr val="EE0033"/>
              </a:solidFill>
              <a:latin typeface="Arial"/>
              <a:ea typeface="Arial"/>
              <a:cs typeface="Arial"/>
              <a:sym typeface="Arial"/>
            </a:endParaRPr>
          </a:p>
        </p:txBody>
      </p:sp>
      <p:pic>
        <p:nvPicPr>
          <p:cNvPr id="496" name="Google Shape;496;p64"/>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497" name="Google Shape;497;p64"/>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98" name="Google Shape;498;p64"/>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499" name="Google Shape;499;p64"/>
          <p:cNvSpPr txBox="1"/>
          <p:nvPr/>
        </p:nvSpPr>
        <p:spPr>
          <a:xfrm>
            <a:off x="444550" y="2166675"/>
            <a:ext cx="3544500" cy="939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 sz="2100">
                <a:solidFill>
                  <a:srgbClr val="616161"/>
                </a:solidFill>
                <a:latin typeface="Proxima Nova"/>
                <a:ea typeface="Proxima Nova"/>
                <a:cs typeface="Proxima Nova"/>
                <a:sym typeface="Proxima Nova"/>
              </a:rPr>
              <a:t>Explicitly declare and isolate dependencies</a:t>
            </a:r>
            <a:endParaRPr sz="2100">
              <a:solidFill>
                <a:srgbClr val="616161"/>
              </a:solidFill>
              <a:latin typeface="Proxima Nova"/>
              <a:ea typeface="Proxima Nova"/>
              <a:cs typeface="Proxima Nova"/>
              <a:sym typeface="Proxima Nova"/>
            </a:endParaRPr>
          </a:p>
          <a:p>
            <a:pPr indent="0" lvl="0" marL="0" marR="0" rtl="0" algn="l">
              <a:spcBef>
                <a:spcPts val="0"/>
              </a:spcBef>
              <a:spcAft>
                <a:spcPts val="0"/>
              </a:spcAft>
              <a:buNone/>
            </a:pPr>
            <a:r>
              <a:t/>
            </a:r>
            <a:endParaRPr sz="1300">
              <a:solidFill>
                <a:srgbClr val="44494D"/>
              </a:solidFill>
            </a:endParaRPr>
          </a:p>
        </p:txBody>
      </p:sp>
      <p:pic>
        <p:nvPicPr>
          <p:cNvPr id="500" name="Google Shape;500;p64"/>
          <p:cNvPicPr preferRelativeResize="0"/>
          <p:nvPr/>
        </p:nvPicPr>
        <p:blipFill>
          <a:blip r:embed="rId5">
            <a:alphaModFix/>
          </a:blip>
          <a:stretch>
            <a:fillRect/>
          </a:stretch>
        </p:blipFill>
        <p:spPr>
          <a:xfrm>
            <a:off x="4700425" y="1458830"/>
            <a:ext cx="1709575" cy="432425"/>
          </a:xfrm>
          <a:prstGeom prst="rect">
            <a:avLst/>
          </a:prstGeom>
          <a:noFill/>
          <a:ln>
            <a:noFill/>
          </a:ln>
        </p:spPr>
      </p:pic>
      <p:pic>
        <p:nvPicPr>
          <p:cNvPr id="501" name="Google Shape;501;p64"/>
          <p:cNvPicPr preferRelativeResize="0"/>
          <p:nvPr/>
        </p:nvPicPr>
        <p:blipFill>
          <a:blip r:embed="rId6">
            <a:alphaModFix/>
          </a:blip>
          <a:stretch>
            <a:fillRect/>
          </a:stretch>
        </p:blipFill>
        <p:spPr>
          <a:xfrm>
            <a:off x="6410000" y="1181780"/>
            <a:ext cx="1709574" cy="709473"/>
          </a:xfrm>
          <a:prstGeom prst="rect">
            <a:avLst/>
          </a:prstGeom>
          <a:noFill/>
          <a:ln>
            <a:noFill/>
          </a:ln>
        </p:spPr>
      </p:pic>
      <p:pic>
        <p:nvPicPr>
          <p:cNvPr id="502" name="Google Shape;502;p64"/>
          <p:cNvPicPr preferRelativeResize="0"/>
          <p:nvPr/>
        </p:nvPicPr>
        <p:blipFill>
          <a:blip r:embed="rId7">
            <a:alphaModFix/>
          </a:blip>
          <a:stretch>
            <a:fillRect/>
          </a:stretch>
        </p:blipFill>
        <p:spPr>
          <a:xfrm>
            <a:off x="8119577" y="1139084"/>
            <a:ext cx="904476" cy="794825"/>
          </a:xfrm>
          <a:prstGeom prst="rect">
            <a:avLst/>
          </a:prstGeom>
          <a:noFill/>
          <a:ln>
            <a:noFill/>
          </a:ln>
        </p:spPr>
      </p:pic>
      <p:pic>
        <p:nvPicPr>
          <p:cNvPr id="503" name="Google Shape;503;p64"/>
          <p:cNvPicPr preferRelativeResize="0"/>
          <p:nvPr/>
        </p:nvPicPr>
        <p:blipFill>
          <a:blip r:embed="rId8">
            <a:alphaModFix/>
          </a:blip>
          <a:stretch>
            <a:fillRect/>
          </a:stretch>
        </p:blipFill>
        <p:spPr>
          <a:xfrm>
            <a:off x="4700425" y="2236291"/>
            <a:ext cx="904475" cy="904475"/>
          </a:xfrm>
          <a:prstGeom prst="rect">
            <a:avLst/>
          </a:prstGeom>
          <a:noFill/>
          <a:ln>
            <a:noFill/>
          </a:ln>
        </p:spPr>
      </p:pic>
      <p:pic>
        <p:nvPicPr>
          <p:cNvPr id="504" name="Google Shape;504;p64"/>
          <p:cNvPicPr preferRelativeResize="0"/>
          <p:nvPr/>
        </p:nvPicPr>
        <p:blipFill rotWithShape="1">
          <a:blip r:embed="rId9">
            <a:alphaModFix/>
          </a:blip>
          <a:srcRect b="16155" l="24599" r="26202" t="16162"/>
          <a:stretch/>
        </p:blipFill>
        <p:spPr>
          <a:xfrm>
            <a:off x="5664875" y="2285355"/>
            <a:ext cx="1709576" cy="806350"/>
          </a:xfrm>
          <a:prstGeom prst="rect">
            <a:avLst/>
          </a:prstGeom>
          <a:noFill/>
          <a:ln>
            <a:noFill/>
          </a:ln>
        </p:spPr>
      </p:pic>
      <p:pic>
        <p:nvPicPr>
          <p:cNvPr id="505" name="Google Shape;505;p64"/>
          <p:cNvPicPr preferRelativeResize="0"/>
          <p:nvPr/>
        </p:nvPicPr>
        <p:blipFill rotWithShape="1">
          <a:blip r:embed="rId10">
            <a:alphaModFix/>
          </a:blip>
          <a:srcRect b="22662" l="18712" r="15377" t="20609"/>
          <a:stretch/>
        </p:blipFill>
        <p:spPr>
          <a:xfrm>
            <a:off x="7434425" y="2296142"/>
            <a:ext cx="1709574" cy="78474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5"/>
          <p:cNvSpPr txBox="1"/>
          <p:nvPr/>
        </p:nvSpPr>
        <p:spPr>
          <a:xfrm>
            <a:off x="873700" y="1139075"/>
            <a:ext cx="2686200"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800">
                <a:solidFill>
                  <a:srgbClr val="EE0033"/>
                </a:solidFill>
              </a:rPr>
              <a:t>3</a:t>
            </a:r>
            <a:endParaRPr sz="2800">
              <a:solidFill>
                <a:srgbClr val="EE0033"/>
              </a:solidFill>
            </a:endParaRPr>
          </a:p>
          <a:p>
            <a:pPr indent="0" lvl="0" marL="0" marR="0" rtl="0" algn="ctr">
              <a:spcBef>
                <a:spcPts val="0"/>
              </a:spcBef>
              <a:spcAft>
                <a:spcPts val="0"/>
              </a:spcAft>
              <a:buNone/>
            </a:pPr>
            <a:r>
              <a:rPr lang="en" sz="2800">
                <a:solidFill>
                  <a:srgbClr val="EE0033"/>
                </a:solidFill>
              </a:rPr>
              <a:t>Config</a:t>
            </a:r>
            <a:endParaRPr sz="2800">
              <a:solidFill>
                <a:srgbClr val="EE0033"/>
              </a:solidFill>
              <a:latin typeface="Arial"/>
              <a:ea typeface="Arial"/>
              <a:cs typeface="Arial"/>
              <a:sym typeface="Arial"/>
            </a:endParaRPr>
          </a:p>
        </p:txBody>
      </p:sp>
      <p:pic>
        <p:nvPicPr>
          <p:cNvPr id="511" name="Google Shape;511;p65"/>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512" name="Google Shape;512;p65"/>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13" name="Google Shape;513;p65"/>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514" name="Google Shape;514;p65"/>
          <p:cNvSpPr txBox="1"/>
          <p:nvPr/>
        </p:nvSpPr>
        <p:spPr>
          <a:xfrm>
            <a:off x="444550" y="2166675"/>
            <a:ext cx="3544500" cy="939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 sz="2100">
                <a:solidFill>
                  <a:srgbClr val="616161"/>
                </a:solidFill>
                <a:latin typeface="Proxima Nova"/>
                <a:ea typeface="Proxima Nova"/>
                <a:cs typeface="Proxima Nova"/>
                <a:sym typeface="Proxima Nova"/>
              </a:rPr>
              <a:t>Store config in the environment</a:t>
            </a:r>
            <a:endParaRPr sz="2100">
              <a:solidFill>
                <a:srgbClr val="616161"/>
              </a:solidFill>
              <a:latin typeface="Proxima Nova"/>
              <a:ea typeface="Proxima Nova"/>
              <a:cs typeface="Proxima Nova"/>
              <a:sym typeface="Proxima Nova"/>
            </a:endParaRPr>
          </a:p>
          <a:p>
            <a:pPr indent="0" lvl="0" marL="0" marR="0" rtl="0" algn="l">
              <a:spcBef>
                <a:spcPts val="0"/>
              </a:spcBef>
              <a:spcAft>
                <a:spcPts val="0"/>
              </a:spcAft>
              <a:buNone/>
            </a:pPr>
            <a:r>
              <a:t/>
            </a:r>
            <a:endParaRPr sz="1300">
              <a:solidFill>
                <a:srgbClr val="44494D"/>
              </a:solidFill>
            </a:endParaRPr>
          </a:p>
        </p:txBody>
      </p:sp>
      <p:pic>
        <p:nvPicPr>
          <p:cNvPr id="515" name="Google Shape;515;p65"/>
          <p:cNvPicPr preferRelativeResize="0"/>
          <p:nvPr/>
        </p:nvPicPr>
        <p:blipFill>
          <a:blip r:embed="rId5">
            <a:alphaModFix/>
          </a:blip>
          <a:stretch>
            <a:fillRect/>
          </a:stretch>
        </p:blipFill>
        <p:spPr>
          <a:xfrm>
            <a:off x="4203300" y="1139075"/>
            <a:ext cx="4850150" cy="245067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6"/>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521" name="Google Shape;521;p66"/>
          <p:cNvSpPr txBox="1"/>
          <p:nvPr/>
        </p:nvSpPr>
        <p:spPr>
          <a:xfrm>
            <a:off x="270925" y="4084423"/>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800">
                <a:solidFill>
                  <a:srgbClr val="EE0033"/>
                </a:solidFill>
              </a:rPr>
              <a:t>Traditional application</a:t>
            </a:r>
            <a:r>
              <a:rPr lang="en" sz="2800">
                <a:solidFill>
                  <a:srgbClr val="EE0033"/>
                </a:solidFill>
              </a:rPr>
              <a:t> config styles</a:t>
            </a:r>
            <a:endParaRPr sz="2800">
              <a:solidFill>
                <a:srgbClr val="EE0033"/>
              </a:solidFill>
            </a:endParaRPr>
          </a:p>
        </p:txBody>
      </p:sp>
      <p:sp>
        <p:nvSpPr>
          <p:cNvPr id="522" name="Google Shape;522;p66"/>
          <p:cNvSpPr txBox="1"/>
          <p:nvPr/>
        </p:nvSpPr>
        <p:spPr>
          <a:xfrm>
            <a:off x="311700" y="66802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800">
                <a:solidFill>
                  <a:srgbClr val="777777"/>
                </a:solidFill>
                <a:latin typeface="Proxima Nova"/>
                <a:ea typeface="Proxima Nova"/>
                <a:cs typeface="Proxima Nova"/>
                <a:sym typeface="Proxima Nova"/>
              </a:rPr>
              <a:t>In java source code (a lot):</a:t>
            </a:r>
            <a:endParaRPr sz="1800">
              <a:solidFill>
                <a:srgbClr val="777777"/>
              </a:solidFill>
              <a:latin typeface="Proxima Nova"/>
              <a:ea typeface="Proxima Nova"/>
              <a:cs typeface="Proxima Nova"/>
              <a:sym typeface="Proxima Nova"/>
            </a:endParaRPr>
          </a:p>
          <a:p>
            <a:pPr indent="0" lvl="0" marL="0" rtl="0" algn="l">
              <a:lnSpc>
                <a:spcPct val="135714"/>
              </a:lnSpc>
              <a:spcBef>
                <a:spcPts val="0"/>
              </a:spcBef>
              <a:spcAft>
                <a:spcPts val="0"/>
              </a:spcAft>
              <a:buNone/>
            </a:pPr>
            <a:r>
              <a:rPr lang="en" sz="1200">
                <a:solidFill>
                  <a:srgbClr val="333333"/>
                </a:solidFill>
                <a:latin typeface="Roboto Mono"/>
                <a:ea typeface="Roboto Mono"/>
                <a:cs typeface="Roboto Mono"/>
                <a:sym typeface="Roboto Mono"/>
              </a:rPr>
              <a:t>service </a:t>
            </a:r>
            <a:r>
              <a:rPr lang="en" sz="1200">
                <a:solidFill>
                  <a:srgbClr val="777777"/>
                </a:solidFill>
                <a:latin typeface="Roboto Mono"/>
                <a:ea typeface="Roboto Mono"/>
                <a:cs typeface="Roboto Mono"/>
                <a:sym typeface="Roboto Mono"/>
              </a:rPr>
              <a:t>=</a:t>
            </a:r>
            <a:r>
              <a:rPr lang="en" sz="1200">
                <a:solidFill>
                  <a:srgbClr val="333333"/>
                </a:solidFill>
                <a:latin typeface="Roboto Mono"/>
                <a:ea typeface="Roboto Mono"/>
                <a:cs typeface="Roboto Mono"/>
                <a:sym typeface="Roboto Mono"/>
              </a:rPr>
              <a:t> </a:t>
            </a:r>
            <a:r>
              <a:rPr lang="en" sz="1200">
                <a:solidFill>
                  <a:srgbClr val="4B83CD"/>
                </a:solidFill>
                <a:latin typeface="Roboto Mono"/>
                <a:ea typeface="Roboto Mono"/>
                <a:cs typeface="Roboto Mono"/>
                <a:sym typeface="Roboto Mono"/>
              </a:rPr>
              <a:t>new</a:t>
            </a:r>
            <a:r>
              <a:rPr lang="en" sz="1200">
                <a:solidFill>
                  <a:srgbClr val="333333"/>
                </a:solidFill>
                <a:latin typeface="Roboto Mono"/>
                <a:ea typeface="Roboto Mono"/>
                <a:cs typeface="Roboto Mono"/>
                <a:sym typeface="Roboto Mono"/>
              </a:rPr>
              <a:t> </a:t>
            </a:r>
            <a:r>
              <a:rPr lang="en" sz="1200">
                <a:solidFill>
                  <a:srgbClr val="AA3731"/>
                </a:solidFill>
                <a:latin typeface="Roboto Mono"/>
                <a:ea typeface="Roboto Mono"/>
                <a:cs typeface="Roboto Mono"/>
                <a:sym typeface="Roboto Mono"/>
              </a:rPr>
              <a:t>VsaadminServiceService</a:t>
            </a:r>
            <a:r>
              <a:rPr lang="en" sz="1200">
                <a:solidFill>
                  <a:srgbClr val="777777"/>
                </a:solidFill>
                <a:latin typeface="Roboto Mono"/>
                <a:ea typeface="Roboto Mono"/>
                <a:cs typeface="Roboto Mono"/>
                <a:sym typeface="Roboto Mono"/>
              </a:rPr>
              <a:t>(</a:t>
            </a:r>
            <a:r>
              <a:rPr lang="en" sz="1200">
                <a:solidFill>
                  <a:srgbClr val="333333"/>
                </a:solidFill>
                <a:latin typeface="Roboto Mono"/>
                <a:ea typeface="Roboto Mono"/>
                <a:cs typeface="Roboto Mono"/>
                <a:sym typeface="Roboto Mono"/>
              </a:rPr>
              <a:t>url</a:t>
            </a:r>
            <a:r>
              <a:rPr lang="en" sz="1200">
                <a:solidFill>
                  <a:srgbClr val="777777"/>
                </a:solidFill>
                <a:latin typeface="Roboto Mono"/>
                <a:ea typeface="Roboto Mono"/>
                <a:cs typeface="Roboto Mono"/>
                <a:sym typeface="Roboto Mono"/>
              </a:rPr>
              <a:t>,</a:t>
            </a:r>
            <a:endParaRPr sz="1200">
              <a:solidFill>
                <a:srgbClr val="777777"/>
              </a:solidFill>
              <a:latin typeface="Roboto Mono"/>
              <a:ea typeface="Roboto Mono"/>
              <a:cs typeface="Roboto Mono"/>
              <a:sym typeface="Roboto Mono"/>
            </a:endParaRPr>
          </a:p>
          <a:p>
            <a:pPr indent="457200" lvl="0" marL="0" rtl="0" algn="l">
              <a:lnSpc>
                <a:spcPct val="135714"/>
              </a:lnSpc>
              <a:spcBef>
                <a:spcPts val="0"/>
              </a:spcBef>
              <a:spcAft>
                <a:spcPts val="0"/>
              </a:spcAft>
              <a:buNone/>
            </a:pPr>
            <a:r>
              <a:rPr lang="en" sz="1200">
                <a:solidFill>
                  <a:srgbClr val="4B83CD"/>
                </a:solidFill>
                <a:latin typeface="Roboto Mono"/>
                <a:ea typeface="Roboto Mono"/>
                <a:cs typeface="Roboto Mono"/>
                <a:sym typeface="Roboto Mono"/>
              </a:rPr>
              <a:t>new</a:t>
            </a:r>
            <a:r>
              <a:rPr lang="en" sz="1200">
                <a:solidFill>
                  <a:srgbClr val="333333"/>
                </a:solidFill>
                <a:latin typeface="Roboto Mono"/>
                <a:ea typeface="Roboto Mono"/>
                <a:cs typeface="Roboto Mono"/>
                <a:sym typeface="Roboto Mono"/>
              </a:rPr>
              <a:t> </a:t>
            </a:r>
            <a:r>
              <a:rPr lang="en" sz="1200">
                <a:solidFill>
                  <a:srgbClr val="AA3731"/>
                </a:solidFill>
                <a:latin typeface="Roboto Mono"/>
                <a:ea typeface="Roboto Mono"/>
                <a:cs typeface="Roboto Mono"/>
                <a:sym typeface="Roboto Mono"/>
              </a:rPr>
              <a:t>QName</a:t>
            </a:r>
            <a:r>
              <a:rPr lang="en" sz="1200">
                <a:solidFill>
                  <a:srgbClr val="777777"/>
                </a:solidFill>
                <a:latin typeface="Roboto Mono"/>
                <a:ea typeface="Roboto Mono"/>
                <a:cs typeface="Roboto Mono"/>
                <a:sym typeface="Roboto Mono"/>
              </a:rPr>
              <a:t>("http://service.vsaadmin.viettel.com/", "</a:t>
            </a:r>
            <a:r>
              <a:rPr lang="en" sz="1200">
                <a:solidFill>
                  <a:srgbClr val="448C27"/>
                </a:solidFill>
                <a:latin typeface="Roboto Mono"/>
                <a:ea typeface="Roboto Mono"/>
                <a:cs typeface="Roboto Mono"/>
                <a:sym typeface="Roboto Mono"/>
              </a:rPr>
              <a:t>VsaadminServiceService</a:t>
            </a:r>
            <a:r>
              <a:rPr lang="en" sz="1200">
                <a:solidFill>
                  <a:srgbClr val="777777"/>
                </a:solidFill>
                <a:latin typeface="Roboto Mono"/>
                <a:ea typeface="Roboto Mono"/>
                <a:cs typeface="Roboto Mono"/>
                <a:sym typeface="Roboto Mono"/>
              </a:rPr>
              <a:t>")</a:t>
            </a:r>
            <a:endParaRPr sz="1200">
              <a:solidFill>
                <a:srgbClr val="777777"/>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rgbClr val="777777"/>
                </a:solidFill>
                <a:latin typeface="Roboto Mono"/>
                <a:ea typeface="Roboto Mono"/>
                <a:cs typeface="Roboto Mono"/>
                <a:sym typeface="Roboto Mono"/>
              </a:rPr>
              <a:t>);</a:t>
            </a:r>
            <a:endParaRPr b="1" sz="1800">
              <a:solidFill>
                <a:srgbClr val="777777"/>
              </a:solidFill>
              <a:latin typeface="Proxima Nova"/>
              <a:ea typeface="Proxima Nova"/>
              <a:cs typeface="Proxima Nova"/>
              <a:sym typeface="Proxima Nova"/>
            </a:endParaRPr>
          </a:p>
          <a:p>
            <a:pPr indent="0" lvl="0" marL="0" rtl="0" algn="l">
              <a:lnSpc>
                <a:spcPct val="135714"/>
              </a:lnSpc>
              <a:spcBef>
                <a:spcPts val="0"/>
              </a:spcBef>
              <a:spcAft>
                <a:spcPts val="0"/>
              </a:spcAft>
              <a:buNone/>
            </a:pPr>
            <a:r>
              <a:t/>
            </a:r>
            <a:endParaRPr b="1" sz="1800">
              <a:solidFill>
                <a:srgbClr val="777777"/>
              </a:solidFill>
              <a:latin typeface="Proxima Nova"/>
              <a:ea typeface="Proxima Nova"/>
              <a:cs typeface="Proxima Nova"/>
              <a:sym typeface="Proxima Nova"/>
            </a:endParaRPr>
          </a:p>
          <a:p>
            <a:pPr indent="0" lvl="0" marL="0" rtl="0" algn="l">
              <a:lnSpc>
                <a:spcPct val="135714"/>
              </a:lnSpc>
              <a:spcBef>
                <a:spcPts val="0"/>
              </a:spcBef>
              <a:spcAft>
                <a:spcPts val="0"/>
              </a:spcAft>
              <a:buNone/>
            </a:pPr>
            <a:r>
              <a:rPr lang="en" sz="1800">
                <a:solidFill>
                  <a:srgbClr val="777777"/>
                </a:solidFill>
                <a:latin typeface="Proxima Nova"/>
                <a:ea typeface="Proxima Nova"/>
                <a:cs typeface="Proxima Nova"/>
                <a:sym typeface="Proxima Nova"/>
              </a:rPr>
              <a:t>In xml file (a lot):</a:t>
            </a:r>
            <a:endParaRPr sz="1800">
              <a:solidFill>
                <a:srgbClr val="777777"/>
              </a:solidFill>
              <a:latin typeface="Proxima Nova"/>
              <a:ea typeface="Proxima Nova"/>
              <a:cs typeface="Proxima Nova"/>
              <a:sym typeface="Proxima Nova"/>
            </a:endParaRPr>
          </a:p>
          <a:p>
            <a:pPr indent="0" lvl="0" marL="0" rtl="0" algn="l">
              <a:lnSpc>
                <a:spcPct val="135714"/>
              </a:lnSpc>
              <a:spcBef>
                <a:spcPts val="0"/>
              </a:spcBef>
              <a:spcAft>
                <a:spcPts val="0"/>
              </a:spcAft>
              <a:buNone/>
            </a:pPr>
            <a:r>
              <a:rPr lang="en" sz="1200">
                <a:solidFill>
                  <a:srgbClr val="777777"/>
                </a:solidFill>
                <a:latin typeface="Roboto Mono"/>
                <a:ea typeface="Roboto Mono"/>
                <a:cs typeface="Roboto Mono"/>
                <a:sym typeface="Roboto Mono"/>
              </a:rPr>
              <a:t>&lt;</a:t>
            </a:r>
            <a:r>
              <a:rPr lang="en" sz="1200">
                <a:solidFill>
                  <a:srgbClr val="4B83CD"/>
                </a:solidFill>
                <a:latin typeface="Roboto Mono"/>
                <a:ea typeface="Roboto Mono"/>
                <a:cs typeface="Roboto Mono"/>
                <a:sym typeface="Roboto Mono"/>
              </a:rPr>
              <a:t>property</a:t>
            </a:r>
            <a:r>
              <a:rPr lang="en" sz="1200">
                <a:solidFill>
                  <a:srgbClr val="91B3E0"/>
                </a:solidFill>
                <a:latin typeface="Roboto Mono"/>
                <a:ea typeface="Roboto Mono"/>
                <a:cs typeface="Roboto Mono"/>
                <a:sym typeface="Roboto Mono"/>
              </a:rPr>
              <a:t> </a:t>
            </a:r>
            <a:r>
              <a:rPr i="1" lang="en" sz="1200">
                <a:solidFill>
                  <a:srgbClr val="8190A0"/>
                </a:solidFill>
                <a:latin typeface="Roboto Mono"/>
                <a:ea typeface="Roboto Mono"/>
                <a:cs typeface="Roboto Mono"/>
                <a:sym typeface="Roboto Mono"/>
              </a:rPr>
              <a:t>name</a:t>
            </a:r>
            <a:r>
              <a:rPr lang="en" sz="1200">
                <a:solidFill>
                  <a:srgbClr val="91B3E0"/>
                </a:solidFill>
                <a:latin typeface="Roboto Mono"/>
                <a:ea typeface="Roboto Mono"/>
                <a:cs typeface="Roboto Mono"/>
                <a:sym typeface="Roboto Mono"/>
              </a:rPr>
              <a:t>=</a:t>
            </a:r>
            <a:r>
              <a:rPr lang="en" sz="1200">
                <a:solidFill>
                  <a:srgbClr val="777777"/>
                </a:solidFill>
                <a:latin typeface="Roboto Mono"/>
                <a:ea typeface="Roboto Mono"/>
                <a:cs typeface="Roboto Mono"/>
                <a:sym typeface="Roboto Mono"/>
              </a:rPr>
              <a:t>"</a:t>
            </a:r>
            <a:r>
              <a:rPr lang="en" sz="1200">
                <a:solidFill>
                  <a:srgbClr val="448C27"/>
                </a:solidFill>
                <a:latin typeface="Roboto Mono"/>
                <a:ea typeface="Roboto Mono"/>
                <a:cs typeface="Roboto Mono"/>
                <a:sym typeface="Roboto Mono"/>
              </a:rPr>
              <a:t>hibernate.connection.url</a:t>
            </a:r>
            <a:r>
              <a:rPr lang="en" sz="1200">
                <a:solidFill>
                  <a:srgbClr val="777777"/>
                </a:solidFill>
                <a:latin typeface="Roboto Mono"/>
                <a:ea typeface="Roboto Mono"/>
                <a:cs typeface="Roboto Mono"/>
                <a:sym typeface="Roboto Mono"/>
              </a:rPr>
              <a:t>"&gt;</a:t>
            </a:r>
            <a:r>
              <a:rPr lang="en" sz="1200">
                <a:solidFill>
                  <a:srgbClr val="333333"/>
                </a:solidFill>
                <a:latin typeface="Roboto Mono"/>
                <a:ea typeface="Roboto Mono"/>
                <a:cs typeface="Roboto Mono"/>
                <a:sym typeface="Roboto Mono"/>
              </a:rPr>
              <a:t>jdbc:oracle:thin:@11.22.33.44:1234:PM1</a:t>
            </a:r>
            <a:r>
              <a:rPr lang="en" sz="1200">
                <a:solidFill>
                  <a:srgbClr val="777777"/>
                </a:solidFill>
                <a:latin typeface="Roboto Mono"/>
                <a:ea typeface="Roboto Mono"/>
                <a:cs typeface="Roboto Mono"/>
                <a:sym typeface="Roboto Mono"/>
              </a:rPr>
              <a:t>&lt;/</a:t>
            </a:r>
            <a:r>
              <a:rPr lang="en" sz="1200">
                <a:solidFill>
                  <a:srgbClr val="4B83CD"/>
                </a:solidFill>
                <a:latin typeface="Roboto Mono"/>
                <a:ea typeface="Roboto Mono"/>
                <a:cs typeface="Roboto Mono"/>
                <a:sym typeface="Roboto Mono"/>
              </a:rPr>
              <a:t>property</a:t>
            </a:r>
            <a:r>
              <a:rPr lang="en" sz="1200">
                <a:solidFill>
                  <a:srgbClr val="777777"/>
                </a:solidFill>
                <a:latin typeface="Roboto Mono"/>
                <a:ea typeface="Roboto Mono"/>
                <a:cs typeface="Roboto Mono"/>
                <a:sym typeface="Roboto Mono"/>
              </a:rPr>
              <a:t>&gt;</a:t>
            </a:r>
            <a:endParaRPr sz="1200">
              <a:solidFill>
                <a:srgbClr val="777777"/>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rgbClr val="777777"/>
                </a:solidFill>
                <a:latin typeface="Roboto Mono"/>
                <a:ea typeface="Roboto Mono"/>
                <a:cs typeface="Roboto Mono"/>
                <a:sym typeface="Roboto Mono"/>
              </a:rPr>
              <a:t>&lt;</a:t>
            </a:r>
            <a:r>
              <a:rPr lang="en" sz="1200">
                <a:solidFill>
                  <a:srgbClr val="4B83CD"/>
                </a:solidFill>
                <a:latin typeface="Roboto Mono"/>
                <a:ea typeface="Roboto Mono"/>
                <a:cs typeface="Roboto Mono"/>
                <a:sym typeface="Roboto Mono"/>
              </a:rPr>
              <a:t>property</a:t>
            </a:r>
            <a:r>
              <a:rPr lang="en" sz="1200">
                <a:solidFill>
                  <a:srgbClr val="91B3E0"/>
                </a:solidFill>
                <a:latin typeface="Roboto Mono"/>
                <a:ea typeface="Roboto Mono"/>
                <a:cs typeface="Roboto Mono"/>
                <a:sym typeface="Roboto Mono"/>
              </a:rPr>
              <a:t> </a:t>
            </a:r>
            <a:r>
              <a:rPr i="1" lang="en" sz="1200">
                <a:solidFill>
                  <a:srgbClr val="8190A0"/>
                </a:solidFill>
                <a:latin typeface="Roboto Mono"/>
                <a:ea typeface="Roboto Mono"/>
                <a:cs typeface="Roboto Mono"/>
                <a:sym typeface="Roboto Mono"/>
              </a:rPr>
              <a:t>name</a:t>
            </a:r>
            <a:r>
              <a:rPr lang="en" sz="1200">
                <a:solidFill>
                  <a:srgbClr val="91B3E0"/>
                </a:solidFill>
                <a:latin typeface="Roboto Mono"/>
                <a:ea typeface="Roboto Mono"/>
                <a:cs typeface="Roboto Mono"/>
                <a:sym typeface="Roboto Mono"/>
              </a:rPr>
              <a:t>=</a:t>
            </a:r>
            <a:r>
              <a:rPr lang="en" sz="1200">
                <a:solidFill>
                  <a:srgbClr val="777777"/>
                </a:solidFill>
                <a:latin typeface="Roboto Mono"/>
                <a:ea typeface="Roboto Mono"/>
                <a:cs typeface="Roboto Mono"/>
                <a:sym typeface="Roboto Mono"/>
              </a:rPr>
              <a:t>"</a:t>
            </a:r>
            <a:r>
              <a:rPr lang="en" sz="1200">
                <a:solidFill>
                  <a:srgbClr val="448C27"/>
                </a:solidFill>
                <a:latin typeface="Roboto Mono"/>
                <a:ea typeface="Roboto Mono"/>
                <a:cs typeface="Roboto Mono"/>
                <a:sym typeface="Roboto Mono"/>
              </a:rPr>
              <a:t>hibernate.connection.username</a:t>
            </a:r>
            <a:r>
              <a:rPr lang="en" sz="1200">
                <a:solidFill>
                  <a:srgbClr val="777777"/>
                </a:solidFill>
                <a:latin typeface="Roboto Mono"/>
                <a:ea typeface="Roboto Mono"/>
                <a:cs typeface="Roboto Mono"/>
                <a:sym typeface="Roboto Mono"/>
              </a:rPr>
              <a:t>"&gt;</a:t>
            </a:r>
            <a:r>
              <a:rPr lang="en" sz="1200">
                <a:solidFill>
                  <a:srgbClr val="333333"/>
                </a:solidFill>
                <a:latin typeface="Roboto Mono"/>
                <a:ea typeface="Roboto Mono"/>
                <a:cs typeface="Roboto Mono"/>
                <a:sym typeface="Roboto Mono"/>
              </a:rPr>
              <a:t>qlctkt</a:t>
            </a:r>
            <a:r>
              <a:rPr lang="en" sz="1200">
                <a:solidFill>
                  <a:srgbClr val="777777"/>
                </a:solidFill>
                <a:latin typeface="Roboto Mono"/>
                <a:ea typeface="Roboto Mono"/>
                <a:cs typeface="Roboto Mono"/>
                <a:sym typeface="Roboto Mono"/>
              </a:rPr>
              <a:t>&lt;/</a:t>
            </a:r>
            <a:r>
              <a:rPr lang="en" sz="1200">
                <a:solidFill>
                  <a:srgbClr val="4B83CD"/>
                </a:solidFill>
                <a:latin typeface="Roboto Mono"/>
                <a:ea typeface="Roboto Mono"/>
                <a:cs typeface="Roboto Mono"/>
                <a:sym typeface="Roboto Mono"/>
              </a:rPr>
              <a:t>property</a:t>
            </a:r>
            <a:r>
              <a:rPr lang="en" sz="1200">
                <a:solidFill>
                  <a:srgbClr val="777777"/>
                </a:solidFill>
                <a:latin typeface="Roboto Mono"/>
                <a:ea typeface="Roboto Mono"/>
                <a:cs typeface="Roboto Mono"/>
                <a:sym typeface="Roboto Mono"/>
              </a:rPr>
              <a:t>&gt;</a:t>
            </a:r>
            <a:endParaRPr sz="1200">
              <a:solidFill>
                <a:srgbClr val="777777"/>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200">
                <a:solidFill>
                  <a:srgbClr val="777777"/>
                </a:solidFill>
                <a:latin typeface="Roboto Mono"/>
                <a:ea typeface="Roboto Mono"/>
                <a:cs typeface="Roboto Mono"/>
                <a:sym typeface="Roboto Mono"/>
              </a:rPr>
              <a:t>&lt;</a:t>
            </a:r>
            <a:r>
              <a:rPr lang="en" sz="1200">
                <a:solidFill>
                  <a:srgbClr val="4B83CD"/>
                </a:solidFill>
                <a:latin typeface="Roboto Mono"/>
                <a:ea typeface="Roboto Mono"/>
                <a:cs typeface="Roboto Mono"/>
                <a:sym typeface="Roboto Mono"/>
              </a:rPr>
              <a:t>property</a:t>
            </a:r>
            <a:r>
              <a:rPr lang="en" sz="1200">
                <a:solidFill>
                  <a:srgbClr val="91B3E0"/>
                </a:solidFill>
                <a:latin typeface="Roboto Mono"/>
                <a:ea typeface="Roboto Mono"/>
                <a:cs typeface="Roboto Mono"/>
                <a:sym typeface="Roboto Mono"/>
              </a:rPr>
              <a:t> </a:t>
            </a:r>
            <a:r>
              <a:rPr i="1" lang="en" sz="1200">
                <a:solidFill>
                  <a:srgbClr val="8190A0"/>
                </a:solidFill>
                <a:latin typeface="Roboto Mono"/>
                <a:ea typeface="Roboto Mono"/>
                <a:cs typeface="Roboto Mono"/>
                <a:sym typeface="Roboto Mono"/>
              </a:rPr>
              <a:t>name</a:t>
            </a:r>
            <a:r>
              <a:rPr lang="en" sz="1200">
                <a:solidFill>
                  <a:srgbClr val="91B3E0"/>
                </a:solidFill>
                <a:latin typeface="Roboto Mono"/>
                <a:ea typeface="Roboto Mono"/>
                <a:cs typeface="Roboto Mono"/>
                <a:sym typeface="Roboto Mono"/>
              </a:rPr>
              <a:t>=</a:t>
            </a:r>
            <a:r>
              <a:rPr lang="en" sz="1200">
                <a:solidFill>
                  <a:srgbClr val="777777"/>
                </a:solidFill>
                <a:latin typeface="Roboto Mono"/>
                <a:ea typeface="Roboto Mono"/>
                <a:cs typeface="Roboto Mono"/>
                <a:sym typeface="Roboto Mono"/>
              </a:rPr>
              <a:t>"</a:t>
            </a:r>
            <a:r>
              <a:rPr lang="en" sz="1200">
                <a:solidFill>
                  <a:srgbClr val="448C27"/>
                </a:solidFill>
                <a:latin typeface="Roboto Mono"/>
                <a:ea typeface="Roboto Mono"/>
                <a:cs typeface="Roboto Mono"/>
                <a:sym typeface="Roboto Mono"/>
              </a:rPr>
              <a:t>hibernate.connection.password</a:t>
            </a:r>
            <a:r>
              <a:rPr lang="en" sz="1200">
                <a:solidFill>
                  <a:srgbClr val="777777"/>
                </a:solidFill>
                <a:latin typeface="Roboto Mono"/>
                <a:ea typeface="Roboto Mono"/>
                <a:cs typeface="Roboto Mono"/>
                <a:sym typeface="Roboto Mono"/>
              </a:rPr>
              <a:t>"&gt;</a:t>
            </a:r>
            <a:r>
              <a:rPr lang="en" sz="1200">
                <a:solidFill>
                  <a:srgbClr val="333333"/>
                </a:solidFill>
                <a:latin typeface="Roboto Mono"/>
                <a:ea typeface="Roboto Mono"/>
                <a:cs typeface="Roboto Mono"/>
                <a:sym typeface="Roboto Mono"/>
              </a:rPr>
              <a:t>qlctkt@superpassw0rd</a:t>
            </a:r>
            <a:r>
              <a:rPr lang="en" sz="1200">
                <a:solidFill>
                  <a:srgbClr val="777777"/>
                </a:solidFill>
                <a:latin typeface="Roboto Mono"/>
                <a:ea typeface="Roboto Mono"/>
                <a:cs typeface="Roboto Mono"/>
                <a:sym typeface="Roboto Mono"/>
              </a:rPr>
              <a:t>&lt;/</a:t>
            </a:r>
            <a:r>
              <a:rPr lang="en" sz="1200">
                <a:solidFill>
                  <a:srgbClr val="4B83CD"/>
                </a:solidFill>
                <a:latin typeface="Roboto Mono"/>
                <a:ea typeface="Roboto Mono"/>
                <a:cs typeface="Roboto Mono"/>
                <a:sym typeface="Roboto Mono"/>
              </a:rPr>
              <a:t>property</a:t>
            </a:r>
            <a:r>
              <a:rPr lang="en" sz="1200">
                <a:solidFill>
                  <a:srgbClr val="777777"/>
                </a:solidFill>
                <a:latin typeface="Roboto Mono"/>
                <a:ea typeface="Roboto Mono"/>
                <a:cs typeface="Roboto Mono"/>
                <a:sym typeface="Roboto Mono"/>
              </a:rPr>
              <a:t>&gt;</a:t>
            </a:r>
            <a:endParaRPr sz="1200">
              <a:solidFill>
                <a:srgbClr val="777777"/>
              </a:solidFill>
              <a:latin typeface="Roboto Mono"/>
              <a:ea typeface="Roboto Mono"/>
              <a:cs typeface="Roboto Mono"/>
              <a:sym typeface="Roboto Mono"/>
            </a:endParaRPr>
          </a:p>
          <a:p>
            <a:pPr indent="0" lvl="0" marL="0" rtl="0" algn="l">
              <a:lnSpc>
                <a:spcPct val="135714"/>
              </a:lnSpc>
              <a:spcBef>
                <a:spcPts val="0"/>
              </a:spcBef>
              <a:spcAft>
                <a:spcPts val="0"/>
              </a:spcAft>
              <a:buNone/>
            </a:pPr>
            <a:r>
              <a:t/>
            </a:r>
            <a:endParaRPr sz="1200">
              <a:solidFill>
                <a:srgbClr val="777777"/>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1800">
                <a:solidFill>
                  <a:srgbClr val="777777"/>
                </a:solidFill>
                <a:latin typeface="Proxima Nova"/>
                <a:ea typeface="Proxima Nova"/>
                <a:cs typeface="Proxima Nova"/>
                <a:sym typeface="Proxima Nova"/>
              </a:rPr>
              <a:t>Username and password were check-in VCS many times</a:t>
            </a:r>
            <a:endParaRPr sz="1800">
              <a:solidFill>
                <a:srgbClr val="777777"/>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Write “Well Code” is hard</a:t>
            </a:r>
            <a:endParaRPr sz="2800">
              <a:solidFill>
                <a:srgbClr val="EE0033"/>
              </a:solidFill>
              <a:latin typeface="Arial"/>
              <a:ea typeface="Arial"/>
              <a:cs typeface="Arial"/>
              <a:sym typeface="Arial"/>
            </a:endParaRPr>
          </a:p>
        </p:txBody>
      </p:sp>
      <p:pic>
        <p:nvPicPr>
          <p:cNvPr id="182" name="Google Shape;182;p31"/>
          <p:cNvPicPr preferRelativeResize="0"/>
          <p:nvPr/>
        </p:nvPicPr>
        <p:blipFill rotWithShape="1">
          <a:blip r:embed="rId3">
            <a:alphaModFix/>
          </a:blip>
          <a:srcRect b="0" l="0" r="0" t="0"/>
          <a:stretch/>
        </p:blipFill>
        <p:spPr>
          <a:xfrm>
            <a:off x="0" y="4603247"/>
            <a:ext cx="9144000" cy="540254"/>
          </a:xfrm>
          <a:prstGeom prst="rect">
            <a:avLst/>
          </a:prstGeom>
          <a:noFill/>
          <a:ln>
            <a:noFill/>
          </a:ln>
        </p:spPr>
      </p:pic>
      <p:sp>
        <p:nvSpPr>
          <p:cNvPr id="183" name="Google Shape;183;p31"/>
          <p:cNvSpPr txBox="1"/>
          <p:nvPr/>
        </p:nvSpPr>
        <p:spPr>
          <a:xfrm>
            <a:off x="374650" y="4756150"/>
            <a:ext cx="3968750"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184" name="Google Shape;184;p31"/>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185" name="Google Shape;185;p31"/>
          <p:cNvSpPr txBox="1"/>
          <p:nvPr>
            <p:ph idx="4294967295" type="body"/>
          </p:nvPr>
        </p:nvSpPr>
        <p:spPr>
          <a:xfrm>
            <a:off x="444222" y="1430737"/>
            <a:ext cx="7904700" cy="3161100"/>
          </a:xfrm>
          <a:prstGeom prst="rect">
            <a:avLst/>
          </a:prstGeom>
          <a:noFill/>
          <a:ln>
            <a:noFill/>
          </a:ln>
        </p:spPr>
        <p:txBody>
          <a:bodyPr anchorCtr="0" anchor="t" bIns="91425" lIns="91425" spcFirstLastPara="1" rIns="91425" wrap="square" tIns="91425">
            <a:normAutofit/>
          </a:bodyPr>
          <a:lstStyle/>
          <a:p>
            <a:pPr indent="-361950" lvl="0" marL="457200" rtl="0" algn="l">
              <a:lnSpc>
                <a:spcPct val="115000"/>
              </a:lnSpc>
              <a:spcBef>
                <a:spcPts val="0"/>
              </a:spcBef>
              <a:spcAft>
                <a:spcPts val="0"/>
              </a:spcAft>
              <a:buClr>
                <a:srgbClr val="8190A0"/>
              </a:buClr>
              <a:buSzPts val="2100"/>
              <a:buChar char="•"/>
            </a:pPr>
            <a:r>
              <a:rPr b="1" lang="en">
                <a:solidFill>
                  <a:srgbClr val="8190A0"/>
                </a:solidFill>
              </a:rPr>
              <a:t>Paradigm, philosophy</a:t>
            </a:r>
            <a:r>
              <a:rPr b="1" lang="en">
                <a:solidFill>
                  <a:srgbClr val="8190A0"/>
                </a:solidFill>
              </a:rPr>
              <a:t>: OOP, SOLID, DRY, KISS, YAGNI…</a:t>
            </a:r>
            <a:endParaRPr b="1">
              <a:solidFill>
                <a:srgbClr val="8190A0"/>
              </a:solidFill>
            </a:endParaRPr>
          </a:p>
          <a:p>
            <a:pPr indent="-361950" lvl="0" marL="457200" rtl="0" algn="l">
              <a:lnSpc>
                <a:spcPct val="115000"/>
              </a:lnSpc>
              <a:spcBef>
                <a:spcPts val="0"/>
              </a:spcBef>
              <a:spcAft>
                <a:spcPts val="0"/>
              </a:spcAft>
              <a:buClr>
                <a:srgbClr val="8190A0"/>
              </a:buClr>
              <a:buSzPts val="2100"/>
              <a:buChar char="•"/>
            </a:pPr>
            <a:r>
              <a:rPr b="1" lang="en">
                <a:solidFill>
                  <a:srgbClr val="8190A0"/>
                </a:solidFill>
              </a:rPr>
              <a:t>Design Pattern:</a:t>
            </a:r>
            <a:endParaRPr b="1">
              <a:solidFill>
                <a:srgbClr val="8190A0"/>
              </a:solidFill>
            </a:endParaRPr>
          </a:p>
          <a:p>
            <a:pPr indent="-171450" lvl="1" marL="514350" rtl="0" algn="l">
              <a:lnSpc>
                <a:spcPct val="115000"/>
              </a:lnSpc>
              <a:spcBef>
                <a:spcPts val="0"/>
              </a:spcBef>
              <a:spcAft>
                <a:spcPts val="0"/>
              </a:spcAft>
              <a:buClr>
                <a:srgbClr val="8190A0"/>
              </a:buClr>
              <a:buSzPts val="1800"/>
              <a:buChar char="•"/>
            </a:pPr>
            <a:r>
              <a:rPr b="1" lang="en">
                <a:solidFill>
                  <a:srgbClr val="8190A0"/>
                </a:solidFill>
              </a:rPr>
              <a:t>MVC</a:t>
            </a:r>
            <a:endParaRPr b="1">
              <a:solidFill>
                <a:srgbClr val="8190A0"/>
              </a:solidFill>
            </a:endParaRPr>
          </a:p>
          <a:p>
            <a:pPr indent="-171450" lvl="1" marL="514350" rtl="0" algn="l">
              <a:lnSpc>
                <a:spcPct val="115000"/>
              </a:lnSpc>
              <a:spcBef>
                <a:spcPts val="0"/>
              </a:spcBef>
              <a:spcAft>
                <a:spcPts val="0"/>
              </a:spcAft>
              <a:buClr>
                <a:srgbClr val="8190A0"/>
              </a:buClr>
              <a:buSzPts val="1800"/>
              <a:buChar char="•"/>
            </a:pPr>
            <a:r>
              <a:rPr b="1" lang="en">
                <a:solidFill>
                  <a:srgbClr val="8190A0"/>
                </a:solidFill>
              </a:rPr>
              <a:t>Dependency Injection</a:t>
            </a:r>
            <a:endParaRPr b="1">
              <a:solidFill>
                <a:srgbClr val="8190A0"/>
              </a:solidFill>
            </a:endParaRPr>
          </a:p>
          <a:p>
            <a:pPr indent="-171450" lvl="1" marL="514350" rtl="0" algn="l">
              <a:lnSpc>
                <a:spcPct val="115000"/>
              </a:lnSpc>
              <a:spcBef>
                <a:spcPts val="0"/>
              </a:spcBef>
              <a:spcAft>
                <a:spcPts val="0"/>
              </a:spcAft>
              <a:buClr>
                <a:srgbClr val="8190A0"/>
              </a:buClr>
              <a:buSzPts val="1800"/>
              <a:buChar char="•"/>
            </a:pPr>
            <a:r>
              <a:rPr b="1" lang="en">
                <a:solidFill>
                  <a:srgbClr val="8190A0"/>
                </a:solidFill>
              </a:rPr>
              <a:t>Hexagonal Architecture</a:t>
            </a:r>
            <a:endParaRPr b="1">
              <a:solidFill>
                <a:srgbClr val="8190A0"/>
              </a:solidFill>
            </a:endParaRPr>
          </a:p>
          <a:p>
            <a:pPr indent="-361950" lvl="0" marL="457200" rtl="0" algn="l">
              <a:lnSpc>
                <a:spcPct val="115000"/>
              </a:lnSpc>
              <a:spcBef>
                <a:spcPts val="0"/>
              </a:spcBef>
              <a:spcAft>
                <a:spcPts val="0"/>
              </a:spcAft>
              <a:buClr>
                <a:srgbClr val="8190A0"/>
              </a:buClr>
              <a:buSzPts val="2100"/>
              <a:buChar char="•"/>
            </a:pPr>
            <a:r>
              <a:rPr b="1" lang="en">
                <a:solidFill>
                  <a:srgbClr val="8190A0"/>
                </a:solidFill>
              </a:rPr>
              <a:t>Auto tests: Unit, Component, Acceptance...</a:t>
            </a:r>
            <a:endParaRPr b="1">
              <a:solidFill>
                <a:srgbClr val="8190A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7"/>
          <p:cNvSpPr txBox="1"/>
          <p:nvPr/>
        </p:nvSpPr>
        <p:spPr>
          <a:xfrm>
            <a:off x="659200" y="1262775"/>
            <a:ext cx="3115200"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800">
                <a:solidFill>
                  <a:srgbClr val="EE0033"/>
                </a:solidFill>
              </a:rPr>
              <a:t>4</a:t>
            </a:r>
            <a:endParaRPr sz="2800">
              <a:solidFill>
                <a:srgbClr val="EE0033"/>
              </a:solidFill>
            </a:endParaRPr>
          </a:p>
          <a:p>
            <a:pPr indent="0" lvl="0" marL="0" marR="0" rtl="0" algn="ctr">
              <a:spcBef>
                <a:spcPts val="0"/>
              </a:spcBef>
              <a:spcAft>
                <a:spcPts val="0"/>
              </a:spcAft>
              <a:buNone/>
            </a:pPr>
            <a:r>
              <a:rPr lang="en" sz="2800">
                <a:solidFill>
                  <a:srgbClr val="EE0033"/>
                </a:solidFill>
              </a:rPr>
              <a:t>Backing services</a:t>
            </a:r>
            <a:endParaRPr sz="2800">
              <a:solidFill>
                <a:srgbClr val="EE0033"/>
              </a:solidFill>
              <a:latin typeface="Arial"/>
              <a:ea typeface="Arial"/>
              <a:cs typeface="Arial"/>
              <a:sym typeface="Arial"/>
            </a:endParaRPr>
          </a:p>
        </p:txBody>
      </p:sp>
      <p:pic>
        <p:nvPicPr>
          <p:cNvPr id="528" name="Google Shape;528;p67"/>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529" name="Google Shape;529;p67"/>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30" name="Google Shape;530;p67"/>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531" name="Google Shape;531;p67"/>
          <p:cNvSpPr txBox="1"/>
          <p:nvPr/>
        </p:nvSpPr>
        <p:spPr>
          <a:xfrm>
            <a:off x="444550" y="2166675"/>
            <a:ext cx="3544500" cy="939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 sz="2100">
                <a:solidFill>
                  <a:srgbClr val="616161"/>
                </a:solidFill>
                <a:latin typeface="Proxima Nova"/>
                <a:ea typeface="Proxima Nova"/>
                <a:cs typeface="Proxima Nova"/>
                <a:sym typeface="Proxima Nova"/>
              </a:rPr>
              <a:t>Treat backing services as attached resources</a:t>
            </a:r>
            <a:endParaRPr sz="2100">
              <a:solidFill>
                <a:srgbClr val="616161"/>
              </a:solidFill>
              <a:latin typeface="Proxima Nova"/>
              <a:ea typeface="Proxima Nova"/>
              <a:cs typeface="Proxima Nova"/>
              <a:sym typeface="Proxima Nova"/>
            </a:endParaRPr>
          </a:p>
          <a:p>
            <a:pPr indent="0" lvl="0" marL="0" marR="0" rtl="0" algn="l">
              <a:spcBef>
                <a:spcPts val="0"/>
              </a:spcBef>
              <a:spcAft>
                <a:spcPts val="0"/>
              </a:spcAft>
              <a:buNone/>
            </a:pPr>
            <a:r>
              <a:t/>
            </a:r>
            <a:endParaRPr sz="1300">
              <a:solidFill>
                <a:srgbClr val="44494D"/>
              </a:solidFill>
            </a:endParaRPr>
          </a:p>
        </p:txBody>
      </p:sp>
      <p:pic>
        <p:nvPicPr>
          <p:cNvPr id="532" name="Google Shape;532;p67"/>
          <p:cNvPicPr preferRelativeResize="0"/>
          <p:nvPr/>
        </p:nvPicPr>
        <p:blipFill>
          <a:blip r:embed="rId5">
            <a:alphaModFix/>
          </a:blip>
          <a:stretch>
            <a:fillRect/>
          </a:stretch>
        </p:blipFill>
        <p:spPr>
          <a:xfrm>
            <a:off x="4417375" y="1381563"/>
            <a:ext cx="4572001" cy="238037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8"/>
          <p:cNvSpPr txBox="1"/>
          <p:nvPr/>
        </p:nvSpPr>
        <p:spPr>
          <a:xfrm>
            <a:off x="659200" y="1262775"/>
            <a:ext cx="3115200"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800">
                <a:solidFill>
                  <a:srgbClr val="EE0033"/>
                </a:solidFill>
              </a:rPr>
              <a:t>5</a:t>
            </a:r>
            <a:endParaRPr sz="2800">
              <a:solidFill>
                <a:srgbClr val="EE0033"/>
              </a:solidFill>
            </a:endParaRPr>
          </a:p>
          <a:p>
            <a:pPr indent="0" lvl="0" marL="0" marR="0" rtl="0" algn="ctr">
              <a:spcBef>
                <a:spcPts val="0"/>
              </a:spcBef>
              <a:spcAft>
                <a:spcPts val="0"/>
              </a:spcAft>
              <a:buNone/>
            </a:pPr>
            <a:r>
              <a:rPr lang="en" sz="2800">
                <a:solidFill>
                  <a:srgbClr val="EE0033"/>
                </a:solidFill>
              </a:rPr>
              <a:t>Build, release, run</a:t>
            </a:r>
            <a:endParaRPr sz="2800">
              <a:solidFill>
                <a:srgbClr val="EE0033"/>
              </a:solidFill>
              <a:latin typeface="Arial"/>
              <a:ea typeface="Arial"/>
              <a:cs typeface="Arial"/>
              <a:sym typeface="Arial"/>
            </a:endParaRPr>
          </a:p>
        </p:txBody>
      </p:sp>
      <p:pic>
        <p:nvPicPr>
          <p:cNvPr id="538" name="Google Shape;538;p68"/>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539" name="Google Shape;539;p68"/>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40" name="Google Shape;540;p68"/>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541" name="Google Shape;541;p68"/>
          <p:cNvSpPr txBox="1"/>
          <p:nvPr/>
        </p:nvSpPr>
        <p:spPr>
          <a:xfrm>
            <a:off x="444550" y="2166675"/>
            <a:ext cx="3544500" cy="939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b="1" lang="en" sz="2100">
                <a:solidFill>
                  <a:srgbClr val="616161"/>
                </a:solidFill>
                <a:latin typeface="Proxima Nova"/>
                <a:ea typeface="Proxima Nova"/>
                <a:cs typeface="Proxima Nova"/>
                <a:sym typeface="Proxima Nova"/>
              </a:rPr>
              <a:t>Strictly separate</a:t>
            </a:r>
            <a:r>
              <a:rPr lang="en" sz="2100">
                <a:solidFill>
                  <a:srgbClr val="616161"/>
                </a:solidFill>
                <a:latin typeface="Proxima Nova"/>
                <a:ea typeface="Proxima Nova"/>
                <a:cs typeface="Proxima Nova"/>
                <a:sym typeface="Proxima Nova"/>
              </a:rPr>
              <a:t> build</a:t>
            </a:r>
            <a:endParaRPr sz="2100">
              <a:solidFill>
                <a:srgbClr val="616161"/>
              </a:solidFill>
              <a:latin typeface="Proxima Nova"/>
              <a:ea typeface="Proxima Nova"/>
              <a:cs typeface="Proxima Nova"/>
              <a:sym typeface="Proxima Nova"/>
            </a:endParaRPr>
          </a:p>
          <a:p>
            <a:pPr indent="0" lvl="0" marL="0" rtl="0" algn="ctr">
              <a:spcBef>
                <a:spcPts val="0"/>
              </a:spcBef>
              <a:spcAft>
                <a:spcPts val="0"/>
              </a:spcAft>
              <a:buSzPts val="1100"/>
              <a:buNone/>
            </a:pPr>
            <a:r>
              <a:rPr lang="en" sz="2100">
                <a:solidFill>
                  <a:srgbClr val="616161"/>
                </a:solidFill>
                <a:latin typeface="Proxima Nova"/>
                <a:ea typeface="Proxima Nova"/>
                <a:cs typeface="Proxima Nova"/>
                <a:sym typeface="Proxima Nova"/>
              </a:rPr>
              <a:t>and run stages</a:t>
            </a:r>
            <a:endParaRPr sz="2100">
              <a:solidFill>
                <a:srgbClr val="616161"/>
              </a:solidFill>
              <a:latin typeface="Proxima Nova"/>
              <a:ea typeface="Proxima Nova"/>
              <a:cs typeface="Proxima Nova"/>
              <a:sym typeface="Proxima Nova"/>
            </a:endParaRPr>
          </a:p>
          <a:p>
            <a:pPr indent="0" lvl="0" marL="0" marR="0" rtl="0" algn="l">
              <a:spcBef>
                <a:spcPts val="0"/>
              </a:spcBef>
              <a:spcAft>
                <a:spcPts val="0"/>
              </a:spcAft>
              <a:buNone/>
            </a:pPr>
            <a:r>
              <a:t/>
            </a:r>
            <a:endParaRPr sz="1300">
              <a:solidFill>
                <a:srgbClr val="44494D"/>
              </a:solidFill>
            </a:endParaRPr>
          </a:p>
        </p:txBody>
      </p:sp>
      <p:pic>
        <p:nvPicPr>
          <p:cNvPr id="542" name="Google Shape;542;p68"/>
          <p:cNvPicPr preferRelativeResize="0"/>
          <p:nvPr/>
        </p:nvPicPr>
        <p:blipFill>
          <a:blip r:embed="rId5">
            <a:alphaModFix/>
          </a:blip>
          <a:stretch>
            <a:fillRect/>
          </a:stretch>
        </p:blipFill>
        <p:spPr>
          <a:xfrm>
            <a:off x="4510150" y="1262763"/>
            <a:ext cx="4572000" cy="19022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9"/>
          <p:cNvSpPr txBox="1"/>
          <p:nvPr/>
        </p:nvSpPr>
        <p:spPr>
          <a:xfrm>
            <a:off x="659200" y="1262775"/>
            <a:ext cx="3115200"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800">
                <a:solidFill>
                  <a:srgbClr val="EE0033"/>
                </a:solidFill>
              </a:rPr>
              <a:t>6</a:t>
            </a:r>
            <a:endParaRPr sz="2800">
              <a:solidFill>
                <a:srgbClr val="EE0033"/>
              </a:solidFill>
            </a:endParaRPr>
          </a:p>
          <a:p>
            <a:pPr indent="0" lvl="0" marL="0" marR="0" rtl="0" algn="ctr">
              <a:spcBef>
                <a:spcPts val="0"/>
              </a:spcBef>
              <a:spcAft>
                <a:spcPts val="0"/>
              </a:spcAft>
              <a:buNone/>
            </a:pPr>
            <a:r>
              <a:rPr lang="en" sz="2800">
                <a:solidFill>
                  <a:srgbClr val="EE0033"/>
                </a:solidFill>
              </a:rPr>
              <a:t>Processes</a:t>
            </a:r>
            <a:endParaRPr sz="2800">
              <a:solidFill>
                <a:srgbClr val="EE0033"/>
              </a:solidFill>
              <a:latin typeface="Arial"/>
              <a:ea typeface="Arial"/>
              <a:cs typeface="Arial"/>
              <a:sym typeface="Arial"/>
            </a:endParaRPr>
          </a:p>
        </p:txBody>
      </p:sp>
      <p:pic>
        <p:nvPicPr>
          <p:cNvPr id="548" name="Google Shape;548;p69"/>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549" name="Google Shape;549;p69"/>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50" name="Google Shape;550;p69"/>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551" name="Google Shape;551;p69"/>
          <p:cNvSpPr txBox="1"/>
          <p:nvPr/>
        </p:nvSpPr>
        <p:spPr>
          <a:xfrm>
            <a:off x="444550" y="2166675"/>
            <a:ext cx="3544500" cy="939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 sz="2100">
                <a:solidFill>
                  <a:srgbClr val="616161"/>
                </a:solidFill>
                <a:latin typeface="Proxima Nova"/>
                <a:ea typeface="Proxima Nova"/>
                <a:cs typeface="Proxima Nova"/>
                <a:sym typeface="Proxima Nova"/>
              </a:rPr>
              <a:t>Execute the app as one or more </a:t>
            </a:r>
            <a:r>
              <a:rPr b="1" lang="en" sz="2100">
                <a:solidFill>
                  <a:srgbClr val="616161"/>
                </a:solidFill>
                <a:latin typeface="Proxima Nova"/>
                <a:ea typeface="Proxima Nova"/>
                <a:cs typeface="Proxima Nova"/>
                <a:sym typeface="Proxima Nova"/>
              </a:rPr>
              <a:t>stateless</a:t>
            </a:r>
            <a:r>
              <a:rPr lang="en" sz="2100">
                <a:solidFill>
                  <a:srgbClr val="616161"/>
                </a:solidFill>
                <a:latin typeface="Proxima Nova"/>
                <a:ea typeface="Proxima Nova"/>
                <a:cs typeface="Proxima Nova"/>
                <a:sym typeface="Proxima Nova"/>
              </a:rPr>
              <a:t> processes</a:t>
            </a:r>
            <a:endParaRPr sz="2100">
              <a:solidFill>
                <a:srgbClr val="616161"/>
              </a:solidFill>
              <a:latin typeface="Proxima Nova"/>
              <a:ea typeface="Proxima Nova"/>
              <a:cs typeface="Proxima Nova"/>
              <a:sym typeface="Proxima Nova"/>
            </a:endParaRPr>
          </a:p>
          <a:p>
            <a:pPr indent="0" lvl="0" marL="0" marR="0" rtl="0" algn="l">
              <a:spcBef>
                <a:spcPts val="0"/>
              </a:spcBef>
              <a:spcAft>
                <a:spcPts val="0"/>
              </a:spcAft>
              <a:buNone/>
            </a:pPr>
            <a:r>
              <a:t/>
            </a:r>
            <a:endParaRPr sz="1300">
              <a:solidFill>
                <a:srgbClr val="44494D"/>
              </a:solidFill>
            </a:endParaRPr>
          </a:p>
        </p:txBody>
      </p:sp>
      <p:sp>
        <p:nvSpPr>
          <p:cNvPr id="552" name="Google Shape;552;p69"/>
          <p:cNvSpPr txBox="1"/>
          <p:nvPr/>
        </p:nvSpPr>
        <p:spPr>
          <a:xfrm>
            <a:off x="4572000" y="417900"/>
            <a:ext cx="4572000" cy="26877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rgbClr val="424242"/>
              </a:buClr>
              <a:buSzPts val="2400"/>
              <a:buFont typeface="Proxima Nova"/>
              <a:buChar char="●"/>
            </a:pPr>
            <a:r>
              <a:rPr lang="en" sz="2400">
                <a:solidFill>
                  <a:srgbClr val="424242"/>
                </a:solidFill>
                <a:latin typeface="Proxima Nova"/>
                <a:ea typeface="Proxima Nova"/>
                <a:cs typeface="Proxima Nova"/>
                <a:sym typeface="Proxima Nova"/>
              </a:rPr>
              <a:t>Stateless &amp; shared-nothing</a:t>
            </a:r>
            <a:endParaRPr sz="2400">
              <a:solidFill>
                <a:srgbClr val="424242"/>
              </a:solidFill>
              <a:latin typeface="Proxima Nova"/>
              <a:ea typeface="Proxima Nova"/>
              <a:cs typeface="Proxima Nova"/>
              <a:sym typeface="Proxima Nova"/>
            </a:endParaRPr>
          </a:p>
          <a:p>
            <a:pPr indent="-381000" lvl="0" marL="457200" rtl="0" algn="l">
              <a:lnSpc>
                <a:spcPct val="115000"/>
              </a:lnSpc>
              <a:spcBef>
                <a:spcPts val="0"/>
              </a:spcBef>
              <a:spcAft>
                <a:spcPts val="0"/>
              </a:spcAft>
              <a:buClr>
                <a:srgbClr val="424242"/>
              </a:buClr>
              <a:buSzPts val="2400"/>
              <a:buFont typeface="Proxima Nova"/>
              <a:buChar char="●"/>
            </a:pPr>
            <a:r>
              <a:rPr lang="en" sz="2400">
                <a:solidFill>
                  <a:srgbClr val="424242"/>
                </a:solidFill>
                <a:latin typeface="Proxima Nova"/>
                <a:ea typeface="Proxima Nova"/>
                <a:cs typeface="Proxima Nova"/>
                <a:sym typeface="Proxima Nova"/>
              </a:rPr>
              <a:t>Persistent data is stored in stateful backing services</a:t>
            </a:r>
            <a:endParaRPr sz="2400">
              <a:solidFill>
                <a:srgbClr val="424242"/>
              </a:solidFill>
              <a:latin typeface="Proxima Nova"/>
              <a:ea typeface="Proxima Nova"/>
              <a:cs typeface="Proxima Nova"/>
              <a:sym typeface="Proxima Nova"/>
            </a:endParaRPr>
          </a:p>
        </p:txBody>
      </p:sp>
      <p:pic>
        <p:nvPicPr>
          <p:cNvPr id="553" name="Google Shape;553;p69"/>
          <p:cNvPicPr preferRelativeResize="0"/>
          <p:nvPr/>
        </p:nvPicPr>
        <p:blipFill>
          <a:blip r:embed="rId5">
            <a:alphaModFix/>
          </a:blip>
          <a:stretch>
            <a:fillRect/>
          </a:stretch>
        </p:blipFill>
        <p:spPr>
          <a:xfrm>
            <a:off x="5397263" y="2620705"/>
            <a:ext cx="2921475" cy="18496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0"/>
          <p:cNvSpPr txBox="1"/>
          <p:nvPr/>
        </p:nvSpPr>
        <p:spPr>
          <a:xfrm>
            <a:off x="659200" y="1262775"/>
            <a:ext cx="3115200"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800">
                <a:solidFill>
                  <a:srgbClr val="EE0033"/>
                </a:solidFill>
              </a:rPr>
              <a:t>7</a:t>
            </a:r>
            <a:endParaRPr sz="2800">
              <a:solidFill>
                <a:srgbClr val="EE0033"/>
              </a:solidFill>
            </a:endParaRPr>
          </a:p>
          <a:p>
            <a:pPr indent="0" lvl="0" marL="0" marR="0" rtl="0" algn="ctr">
              <a:spcBef>
                <a:spcPts val="0"/>
              </a:spcBef>
              <a:spcAft>
                <a:spcPts val="0"/>
              </a:spcAft>
              <a:buNone/>
            </a:pPr>
            <a:r>
              <a:rPr lang="en" sz="2800">
                <a:solidFill>
                  <a:srgbClr val="EE0033"/>
                </a:solidFill>
              </a:rPr>
              <a:t>Port binding</a:t>
            </a:r>
            <a:endParaRPr sz="2800">
              <a:solidFill>
                <a:srgbClr val="EE0033"/>
              </a:solidFill>
              <a:latin typeface="Arial"/>
              <a:ea typeface="Arial"/>
              <a:cs typeface="Arial"/>
              <a:sym typeface="Arial"/>
            </a:endParaRPr>
          </a:p>
        </p:txBody>
      </p:sp>
      <p:pic>
        <p:nvPicPr>
          <p:cNvPr id="559" name="Google Shape;559;p70"/>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560" name="Google Shape;560;p70"/>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61" name="Google Shape;561;p70"/>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562" name="Google Shape;562;p70"/>
          <p:cNvSpPr txBox="1"/>
          <p:nvPr/>
        </p:nvSpPr>
        <p:spPr>
          <a:xfrm>
            <a:off x="444550" y="2166675"/>
            <a:ext cx="3544500" cy="939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 sz="2100">
                <a:solidFill>
                  <a:srgbClr val="616161"/>
                </a:solidFill>
                <a:latin typeface="Proxima Nova"/>
                <a:ea typeface="Proxima Nova"/>
                <a:cs typeface="Proxima Nova"/>
                <a:sym typeface="Proxima Nova"/>
              </a:rPr>
              <a:t>Export services via port binding</a:t>
            </a:r>
            <a:endParaRPr sz="2100">
              <a:solidFill>
                <a:srgbClr val="616161"/>
              </a:solidFill>
              <a:latin typeface="Proxima Nova"/>
              <a:ea typeface="Proxima Nova"/>
              <a:cs typeface="Proxima Nova"/>
              <a:sym typeface="Proxima Nova"/>
            </a:endParaRPr>
          </a:p>
          <a:p>
            <a:pPr indent="0" lvl="0" marL="0" marR="0" rtl="0" algn="l">
              <a:spcBef>
                <a:spcPts val="0"/>
              </a:spcBef>
              <a:spcAft>
                <a:spcPts val="0"/>
              </a:spcAft>
              <a:buNone/>
            </a:pPr>
            <a:r>
              <a:t/>
            </a:r>
            <a:endParaRPr sz="1300">
              <a:solidFill>
                <a:srgbClr val="44494D"/>
              </a:solidFill>
            </a:endParaRPr>
          </a:p>
        </p:txBody>
      </p:sp>
      <p:sp>
        <p:nvSpPr>
          <p:cNvPr id="563" name="Google Shape;563;p70"/>
          <p:cNvSpPr txBox="1"/>
          <p:nvPr/>
        </p:nvSpPr>
        <p:spPr>
          <a:xfrm>
            <a:off x="4520475" y="417900"/>
            <a:ext cx="4572000" cy="43077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rgbClr val="616161"/>
              </a:buClr>
              <a:buSzPts val="2400"/>
              <a:buFont typeface="Proxima Nova"/>
              <a:buChar char="●"/>
            </a:pPr>
            <a:r>
              <a:rPr lang="en" sz="2400">
                <a:solidFill>
                  <a:srgbClr val="616161"/>
                </a:solidFill>
                <a:latin typeface="Proxima Nova"/>
                <a:ea typeface="Proxima Nova"/>
                <a:cs typeface="Proxima Nova"/>
                <a:sym typeface="Proxima Nova"/>
              </a:rPr>
              <a:t>Self-contained</a:t>
            </a:r>
            <a:endParaRPr sz="2400">
              <a:solidFill>
                <a:srgbClr val="616161"/>
              </a:solidFill>
              <a:latin typeface="Proxima Nova"/>
              <a:ea typeface="Proxima Nova"/>
              <a:cs typeface="Proxima Nova"/>
              <a:sym typeface="Proxima Nova"/>
            </a:endParaRPr>
          </a:p>
          <a:p>
            <a:pPr indent="-381000" lvl="0" marL="457200" rtl="0" algn="l">
              <a:lnSpc>
                <a:spcPct val="115000"/>
              </a:lnSpc>
              <a:spcBef>
                <a:spcPts val="0"/>
              </a:spcBef>
              <a:spcAft>
                <a:spcPts val="0"/>
              </a:spcAft>
              <a:buClr>
                <a:srgbClr val="616161"/>
              </a:buClr>
              <a:buSzPts val="2400"/>
              <a:buFont typeface="Proxima Nova"/>
              <a:buChar char="●"/>
            </a:pPr>
            <a:r>
              <a:rPr lang="en" sz="2400">
                <a:solidFill>
                  <a:srgbClr val="616161"/>
                </a:solidFill>
                <a:latin typeface="Proxima Nova"/>
                <a:ea typeface="Proxima Nova"/>
                <a:cs typeface="Proxima Nova"/>
                <a:sym typeface="Proxima Nova"/>
              </a:rPr>
              <a:t>Expose URI</a:t>
            </a:r>
            <a:endParaRPr sz="2400">
              <a:solidFill>
                <a:srgbClr val="616161"/>
              </a:solidFill>
              <a:latin typeface="Proxima Nova"/>
              <a:ea typeface="Proxima Nova"/>
              <a:cs typeface="Proxima Nova"/>
              <a:sym typeface="Proxima Nova"/>
            </a:endParaRPr>
          </a:p>
          <a:p>
            <a:pPr indent="-381000" lvl="0" marL="457200" rtl="0" algn="l">
              <a:lnSpc>
                <a:spcPct val="115000"/>
              </a:lnSpc>
              <a:spcBef>
                <a:spcPts val="0"/>
              </a:spcBef>
              <a:spcAft>
                <a:spcPts val="0"/>
              </a:spcAft>
              <a:buClr>
                <a:srgbClr val="616161"/>
              </a:buClr>
              <a:buSzPts val="2400"/>
              <a:buFont typeface="Proxima Nova"/>
              <a:buChar char="●"/>
            </a:pPr>
            <a:r>
              <a:rPr lang="en" sz="2400">
                <a:solidFill>
                  <a:srgbClr val="616161"/>
                </a:solidFill>
                <a:latin typeface="Proxima Nova"/>
                <a:ea typeface="Proxima Nova"/>
                <a:cs typeface="Proxima Nova"/>
                <a:sym typeface="Proxima Nova"/>
              </a:rPr>
              <a:t>One app can become</a:t>
            </a:r>
            <a:br>
              <a:rPr lang="en" sz="2400">
                <a:solidFill>
                  <a:srgbClr val="616161"/>
                </a:solidFill>
                <a:latin typeface="Proxima Nova"/>
                <a:ea typeface="Proxima Nova"/>
                <a:cs typeface="Proxima Nova"/>
                <a:sym typeface="Proxima Nova"/>
              </a:rPr>
            </a:br>
            <a:r>
              <a:rPr lang="en" sz="2400">
                <a:solidFill>
                  <a:srgbClr val="616161"/>
                </a:solidFill>
                <a:latin typeface="Proxima Nova"/>
                <a:ea typeface="Proxima Nova"/>
                <a:cs typeface="Proxima Nova"/>
                <a:sym typeface="Proxima Nova"/>
              </a:rPr>
              <a:t>the backing service</a:t>
            </a:r>
            <a:br>
              <a:rPr lang="en" sz="2400">
                <a:solidFill>
                  <a:srgbClr val="616161"/>
                </a:solidFill>
                <a:latin typeface="Proxima Nova"/>
                <a:ea typeface="Proxima Nova"/>
                <a:cs typeface="Proxima Nova"/>
                <a:sym typeface="Proxima Nova"/>
              </a:rPr>
            </a:br>
            <a:r>
              <a:rPr lang="en" sz="2400">
                <a:solidFill>
                  <a:srgbClr val="616161"/>
                </a:solidFill>
                <a:latin typeface="Proxima Nova"/>
                <a:ea typeface="Proxima Nova"/>
                <a:cs typeface="Proxima Nova"/>
                <a:sym typeface="Proxima Nova"/>
              </a:rPr>
              <a:t>for another app</a:t>
            </a:r>
            <a:endParaRPr sz="2400">
              <a:solidFill>
                <a:srgbClr val="616161"/>
              </a:solidFill>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1"/>
          <p:cNvSpPr txBox="1"/>
          <p:nvPr/>
        </p:nvSpPr>
        <p:spPr>
          <a:xfrm>
            <a:off x="659200" y="1262775"/>
            <a:ext cx="3115200"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800">
                <a:solidFill>
                  <a:srgbClr val="EE0033"/>
                </a:solidFill>
              </a:rPr>
              <a:t>8</a:t>
            </a:r>
            <a:endParaRPr sz="2800">
              <a:solidFill>
                <a:srgbClr val="EE0033"/>
              </a:solidFill>
            </a:endParaRPr>
          </a:p>
          <a:p>
            <a:pPr indent="0" lvl="0" marL="0" marR="0" rtl="0" algn="ctr">
              <a:spcBef>
                <a:spcPts val="0"/>
              </a:spcBef>
              <a:spcAft>
                <a:spcPts val="0"/>
              </a:spcAft>
              <a:buNone/>
            </a:pPr>
            <a:r>
              <a:rPr lang="en" sz="2800">
                <a:solidFill>
                  <a:srgbClr val="EE0033"/>
                </a:solidFill>
              </a:rPr>
              <a:t>Concurrency</a:t>
            </a:r>
            <a:endParaRPr sz="2800">
              <a:solidFill>
                <a:srgbClr val="EE0033"/>
              </a:solidFill>
              <a:latin typeface="Arial"/>
              <a:ea typeface="Arial"/>
              <a:cs typeface="Arial"/>
              <a:sym typeface="Arial"/>
            </a:endParaRPr>
          </a:p>
        </p:txBody>
      </p:sp>
      <p:pic>
        <p:nvPicPr>
          <p:cNvPr id="569" name="Google Shape;569;p71"/>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570" name="Google Shape;570;p71"/>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71" name="Google Shape;571;p71"/>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572" name="Google Shape;572;p71"/>
          <p:cNvSpPr txBox="1"/>
          <p:nvPr/>
        </p:nvSpPr>
        <p:spPr>
          <a:xfrm>
            <a:off x="444550" y="2166675"/>
            <a:ext cx="3544500" cy="939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 sz="2100">
                <a:solidFill>
                  <a:srgbClr val="616161"/>
                </a:solidFill>
                <a:latin typeface="Proxima Nova"/>
                <a:ea typeface="Proxima Nova"/>
                <a:cs typeface="Proxima Nova"/>
                <a:sym typeface="Proxima Nova"/>
              </a:rPr>
              <a:t>Scale out via the process model</a:t>
            </a:r>
            <a:endParaRPr sz="2100">
              <a:solidFill>
                <a:srgbClr val="616161"/>
              </a:solidFill>
              <a:latin typeface="Proxima Nova"/>
              <a:ea typeface="Proxima Nova"/>
              <a:cs typeface="Proxima Nova"/>
              <a:sym typeface="Proxima Nova"/>
            </a:endParaRPr>
          </a:p>
          <a:p>
            <a:pPr indent="0" lvl="0" marL="0" marR="0" rtl="0" algn="l">
              <a:spcBef>
                <a:spcPts val="0"/>
              </a:spcBef>
              <a:spcAft>
                <a:spcPts val="0"/>
              </a:spcAft>
              <a:buNone/>
            </a:pPr>
            <a:r>
              <a:t/>
            </a:r>
            <a:endParaRPr sz="1300">
              <a:solidFill>
                <a:srgbClr val="44494D"/>
              </a:solidFill>
            </a:endParaRPr>
          </a:p>
        </p:txBody>
      </p:sp>
      <p:pic>
        <p:nvPicPr>
          <p:cNvPr id="573" name="Google Shape;573;p71"/>
          <p:cNvPicPr preferRelativeResize="0"/>
          <p:nvPr/>
        </p:nvPicPr>
        <p:blipFill>
          <a:blip r:embed="rId5">
            <a:alphaModFix/>
          </a:blip>
          <a:stretch>
            <a:fillRect/>
          </a:stretch>
        </p:blipFill>
        <p:spPr>
          <a:xfrm>
            <a:off x="4637900" y="368875"/>
            <a:ext cx="4000500" cy="3648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2"/>
          <p:cNvSpPr txBox="1"/>
          <p:nvPr/>
        </p:nvSpPr>
        <p:spPr>
          <a:xfrm>
            <a:off x="659200" y="1262775"/>
            <a:ext cx="3115200"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800">
                <a:solidFill>
                  <a:srgbClr val="EE0033"/>
                </a:solidFill>
              </a:rPr>
              <a:t>9</a:t>
            </a:r>
            <a:endParaRPr sz="2800">
              <a:solidFill>
                <a:srgbClr val="EE0033"/>
              </a:solidFill>
            </a:endParaRPr>
          </a:p>
          <a:p>
            <a:pPr indent="0" lvl="0" marL="0" marR="0" rtl="0" algn="ctr">
              <a:spcBef>
                <a:spcPts val="0"/>
              </a:spcBef>
              <a:spcAft>
                <a:spcPts val="0"/>
              </a:spcAft>
              <a:buNone/>
            </a:pPr>
            <a:r>
              <a:rPr lang="en" sz="2800">
                <a:solidFill>
                  <a:srgbClr val="EE0033"/>
                </a:solidFill>
              </a:rPr>
              <a:t>Disposability</a:t>
            </a:r>
            <a:endParaRPr sz="2800">
              <a:solidFill>
                <a:srgbClr val="EE0033"/>
              </a:solidFill>
              <a:latin typeface="Arial"/>
              <a:ea typeface="Arial"/>
              <a:cs typeface="Arial"/>
              <a:sym typeface="Arial"/>
            </a:endParaRPr>
          </a:p>
        </p:txBody>
      </p:sp>
      <p:pic>
        <p:nvPicPr>
          <p:cNvPr id="579" name="Google Shape;579;p72"/>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580" name="Google Shape;580;p72"/>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81" name="Google Shape;581;p72"/>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582" name="Google Shape;582;p72"/>
          <p:cNvSpPr txBox="1"/>
          <p:nvPr/>
        </p:nvSpPr>
        <p:spPr>
          <a:xfrm>
            <a:off x="444550" y="2166675"/>
            <a:ext cx="3544500" cy="19086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 sz="2100">
                <a:solidFill>
                  <a:srgbClr val="616161"/>
                </a:solidFill>
                <a:latin typeface="Proxima Nova"/>
                <a:ea typeface="Proxima Nova"/>
                <a:cs typeface="Proxima Nova"/>
                <a:sym typeface="Proxima Nova"/>
              </a:rPr>
              <a:t>Maximize robustness</a:t>
            </a:r>
            <a:endParaRPr sz="2100">
              <a:solidFill>
                <a:srgbClr val="616161"/>
              </a:solidFill>
              <a:latin typeface="Proxima Nova"/>
              <a:ea typeface="Proxima Nova"/>
              <a:cs typeface="Proxima Nova"/>
              <a:sym typeface="Proxima Nova"/>
            </a:endParaRPr>
          </a:p>
          <a:p>
            <a:pPr indent="0" lvl="0" marL="0" rtl="0" algn="ctr">
              <a:spcBef>
                <a:spcPts val="0"/>
              </a:spcBef>
              <a:spcAft>
                <a:spcPts val="0"/>
              </a:spcAft>
              <a:buSzPts val="1100"/>
              <a:buNone/>
            </a:pPr>
            <a:r>
              <a:rPr lang="en" sz="2100">
                <a:solidFill>
                  <a:srgbClr val="616161"/>
                </a:solidFill>
                <a:latin typeface="Proxima Nova"/>
                <a:ea typeface="Proxima Nova"/>
                <a:cs typeface="Proxima Nova"/>
                <a:sym typeface="Proxima Nova"/>
              </a:rPr>
              <a:t>with </a:t>
            </a:r>
            <a:r>
              <a:rPr b="1" lang="en" sz="2100">
                <a:solidFill>
                  <a:srgbClr val="616161"/>
                </a:solidFill>
                <a:latin typeface="Proxima Nova"/>
                <a:ea typeface="Proxima Nova"/>
                <a:cs typeface="Proxima Nova"/>
                <a:sym typeface="Proxima Nova"/>
              </a:rPr>
              <a:t>fast startup</a:t>
            </a:r>
            <a:endParaRPr b="1" sz="2100">
              <a:solidFill>
                <a:srgbClr val="616161"/>
              </a:solidFill>
              <a:latin typeface="Proxima Nova"/>
              <a:ea typeface="Proxima Nova"/>
              <a:cs typeface="Proxima Nova"/>
              <a:sym typeface="Proxima Nova"/>
            </a:endParaRPr>
          </a:p>
          <a:p>
            <a:pPr indent="0" lvl="0" marL="0" rtl="0" algn="ctr">
              <a:spcBef>
                <a:spcPts val="0"/>
              </a:spcBef>
              <a:spcAft>
                <a:spcPts val="0"/>
              </a:spcAft>
              <a:buSzPts val="1100"/>
              <a:buNone/>
            </a:pPr>
            <a:r>
              <a:rPr lang="en" sz="2100">
                <a:solidFill>
                  <a:srgbClr val="616161"/>
                </a:solidFill>
                <a:latin typeface="Proxima Nova"/>
                <a:ea typeface="Proxima Nova"/>
                <a:cs typeface="Proxima Nova"/>
                <a:sym typeface="Proxima Nova"/>
              </a:rPr>
              <a:t>and </a:t>
            </a:r>
            <a:r>
              <a:rPr b="1" lang="en" sz="2100">
                <a:solidFill>
                  <a:srgbClr val="616161"/>
                </a:solidFill>
                <a:latin typeface="Proxima Nova"/>
                <a:ea typeface="Proxima Nova"/>
                <a:cs typeface="Proxima Nova"/>
                <a:sym typeface="Proxima Nova"/>
              </a:rPr>
              <a:t>graceful shutdown</a:t>
            </a:r>
            <a:endParaRPr b="1" sz="2100">
              <a:solidFill>
                <a:srgbClr val="616161"/>
              </a:solidFill>
              <a:latin typeface="Proxima Nova"/>
              <a:ea typeface="Proxima Nova"/>
              <a:cs typeface="Proxima Nova"/>
              <a:sym typeface="Proxima Nova"/>
            </a:endParaRPr>
          </a:p>
          <a:p>
            <a:pPr indent="0" lvl="0" marL="0" rtl="0" algn="ctr">
              <a:spcBef>
                <a:spcPts val="0"/>
              </a:spcBef>
              <a:spcAft>
                <a:spcPts val="0"/>
              </a:spcAft>
              <a:buSzPts val="1100"/>
              <a:buNone/>
            </a:pPr>
            <a:r>
              <a:t/>
            </a:r>
            <a:endParaRPr sz="2100">
              <a:solidFill>
                <a:srgbClr val="616161"/>
              </a:solidFill>
              <a:latin typeface="Proxima Nova"/>
              <a:ea typeface="Proxima Nova"/>
              <a:cs typeface="Proxima Nova"/>
              <a:sym typeface="Proxima Nova"/>
            </a:endParaRPr>
          </a:p>
          <a:p>
            <a:pPr indent="0" lvl="0" marL="0" rtl="0" algn="ctr">
              <a:spcBef>
                <a:spcPts val="0"/>
              </a:spcBef>
              <a:spcAft>
                <a:spcPts val="0"/>
              </a:spcAft>
              <a:buSzPts val="1100"/>
              <a:buNone/>
            </a:pPr>
            <a:r>
              <a:t/>
            </a:r>
            <a:endParaRPr sz="2100">
              <a:solidFill>
                <a:srgbClr val="616161"/>
              </a:solidFill>
              <a:latin typeface="Proxima Nova"/>
              <a:ea typeface="Proxima Nova"/>
              <a:cs typeface="Proxima Nova"/>
              <a:sym typeface="Proxima Nova"/>
            </a:endParaRPr>
          </a:p>
          <a:p>
            <a:pPr indent="0" lvl="0" marL="0" marR="0" rtl="0" algn="l">
              <a:spcBef>
                <a:spcPts val="0"/>
              </a:spcBef>
              <a:spcAft>
                <a:spcPts val="0"/>
              </a:spcAft>
              <a:buNone/>
            </a:pPr>
            <a:r>
              <a:t/>
            </a:r>
            <a:endParaRPr sz="1300">
              <a:solidFill>
                <a:srgbClr val="44494D"/>
              </a:solidFill>
            </a:endParaRPr>
          </a:p>
        </p:txBody>
      </p:sp>
      <p:sp>
        <p:nvSpPr>
          <p:cNvPr id="583" name="Google Shape;583;p72"/>
          <p:cNvSpPr txBox="1"/>
          <p:nvPr/>
        </p:nvSpPr>
        <p:spPr>
          <a:xfrm>
            <a:off x="4572000" y="417900"/>
            <a:ext cx="4572000" cy="43077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rgbClr val="616161"/>
              </a:buClr>
              <a:buSzPts val="2400"/>
              <a:buFont typeface="Proxima Nova"/>
              <a:buChar char="●"/>
            </a:pPr>
            <a:r>
              <a:rPr lang="en" sz="2400">
                <a:solidFill>
                  <a:srgbClr val="616161"/>
                </a:solidFill>
                <a:latin typeface="Proxima Nova"/>
                <a:ea typeface="Proxima Nova"/>
                <a:cs typeface="Proxima Nova"/>
                <a:sym typeface="Proxima Nova"/>
              </a:rPr>
              <a:t>Mutable configuration</a:t>
            </a:r>
            <a:endParaRPr sz="2400">
              <a:solidFill>
                <a:srgbClr val="616161"/>
              </a:solidFill>
              <a:latin typeface="Proxima Nova"/>
              <a:ea typeface="Proxima Nova"/>
              <a:cs typeface="Proxima Nova"/>
              <a:sym typeface="Proxima Nova"/>
            </a:endParaRPr>
          </a:p>
          <a:p>
            <a:pPr indent="-381000" lvl="0" marL="457200" rtl="0" algn="l">
              <a:lnSpc>
                <a:spcPct val="115000"/>
              </a:lnSpc>
              <a:spcBef>
                <a:spcPts val="0"/>
              </a:spcBef>
              <a:spcAft>
                <a:spcPts val="0"/>
              </a:spcAft>
              <a:buClr>
                <a:srgbClr val="616161"/>
              </a:buClr>
              <a:buSzPts val="2400"/>
              <a:buFont typeface="Proxima Nova"/>
              <a:buChar char="●"/>
            </a:pPr>
            <a:r>
              <a:rPr lang="en" sz="2400">
                <a:solidFill>
                  <a:srgbClr val="616161"/>
                </a:solidFill>
                <a:latin typeface="Proxima Nova"/>
                <a:ea typeface="Proxima Nova"/>
                <a:cs typeface="Proxima Nova"/>
                <a:sym typeface="Proxima Nova"/>
              </a:rPr>
              <a:t>Auto restart</a:t>
            </a:r>
            <a:endParaRPr sz="2400">
              <a:solidFill>
                <a:srgbClr val="616161"/>
              </a:solidFill>
              <a:latin typeface="Proxima Nova"/>
              <a:ea typeface="Proxima Nova"/>
              <a:cs typeface="Proxima Nova"/>
              <a:sym typeface="Proxima Nova"/>
            </a:endParaRPr>
          </a:p>
          <a:p>
            <a:pPr indent="-381000" lvl="0" marL="457200" rtl="0" algn="l">
              <a:lnSpc>
                <a:spcPct val="115000"/>
              </a:lnSpc>
              <a:spcBef>
                <a:spcPts val="0"/>
              </a:spcBef>
              <a:spcAft>
                <a:spcPts val="0"/>
              </a:spcAft>
              <a:buClr>
                <a:srgbClr val="616161"/>
              </a:buClr>
              <a:buSzPts val="2400"/>
              <a:buFont typeface="Proxima Nova"/>
              <a:buChar char="●"/>
            </a:pPr>
            <a:r>
              <a:rPr lang="en" sz="2400">
                <a:solidFill>
                  <a:srgbClr val="616161"/>
                </a:solidFill>
                <a:latin typeface="Proxima Nova"/>
                <a:ea typeface="Proxima Nova"/>
                <a:cs typeface="Proxima Nova"/>
                <a:sym typeface="Proxima Nova"/>
              </a:rPr>
              <a:t>Live reload for web apps</a:t>
            </a:r>
            <a:endParaRPr sz="2400">
              <a:solidFill>
                <a:srgbClr val="616161"/>
              </a:solidFill>
              <a:latin typeface="Proxima Nova"/>
              <a:ea typeface="Proxima Nova"/>
              <a:cs typeface="Proxima Nova"/>
              <a:sym typeface="Proxima Nova"/>
            </a:endParaRPr>
          </a:p>
          <a:p>
            <a:pPr indent="-381000" lvl="0" marL="457200" rtl="0" algn="l">
              <a:lnSpc>
                <a:spcPct val="115000"/>
              </a:lnSpc>
              <a:spcBef>
                <a:spcPts val="0"/>
              </a:spcBef>
              <a:spcAft>
                <a:spcPts val="0"/>
              </a:spcAft>
              <a:buClr>
                <a:srgbClr val="616161"/>
              </a:buClr>
              <a:buSzPts val="2400"/>
              <a:buFont typeface="Proxima Nova"/>
              <a:buChar char="●"/>
            </a:pPr>
            <a:r>
              <a:rPr lang="en" sz="2400">
                <a:solidFill>
                  <a:srgbClr val="616161"/>
                </a:solidFill>
                <a:latin typeface="Proxima Nova"/>
                <a:ea typeface="Proxima Nova"/>
                <a:cs typeface="Proxima Nova"/>
                <a:sym typeface="Proxima Nova"/>
              </a:rPr>
              <a:t>Crash-only design </a:t>
            </a:r>
            <a:r>
              <a:rPr lang="en" sz="2400">
                <a:solidFill>
                  <a:srgbClr val="F1C232"/>
                </a:solidFill>
                <a:latin typeface="Proxima Nova"/>
                <a:ea typeface="Proxima Nova"/>
                <a:cs typeface="Proxima Nova"/>
                <a:sym typeface="Proxima Nova"/>
              </a:rPr>
              <a:t>☺</a:t>
            </a:r>
            <a:endParaRPr sz="2400">
              <a:solidFill>
                <a:srgbClr val="F1C232"/>
              </a:solidFill>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3"/>
          <p:cNvSpPr txBox="1"/>
          <p:nvPr/>
        </p:nvSpPr>
        <p:spPr>
          <a:xfrm>
            <a:off x="659200" y="1262775"/>
            <a:ext cx="3115200"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800">
                <a:solidFill>
                  <a:srgbClr val="EE0033"/>
                </a:solidFill>
              </a:rPr>
              <a:t>10</a:t>
            </a:r>
            <a:endParaRPr sz="2800">
              <a:solidFill>
                <a:srgbClr val="EE0033"/>
              </a:solidFill>
            </a:endParaRPr>
          </a:p>
          <a:p>
            <a:pPr indent="0" lvl="0" marL="0" marR="0" rtl="0" algn="ctr">
              <a:spcBef>
                <a:spcPts val="0"/>
              </a:spcBef>
              <a:spcAft>
                <a:spcPts val="0"/>
              </a:spcAft>
              <a:buNone/>
            </a:pPr>
            <a:r>
              <a:rPr lang="en" sz="2800">
                <a:solidFill>
                  <a:srgbClr val="EE0033"/>
                </a:solidFill>
              </a:rPr>
              <a:t>Dev/prod parity</a:t>
            </a:r>
            <a:endParaRPr sz="2800">
              <a:solidFill>
                <a:srgbClr val="EE0033"/>
              </a:solidFill>
              <a:latin typeface="Arial"/>
              <a:ea typeface="Arial"/>
              <a:cs typeface="Arial"/>
              <a:sym typeface="Arial"/>
            </a:endParaRPr>
          </a:p>
        </p:txBody>
      </p:sp>
      <p:pic>
        <p:nvPicPr>
          <p:cNvPr id="589" name="Google Shape;589;p73"/>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590" name="Google Shape;590;p73"/>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91" name="Google Shape;591;p73"/>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592" name="Google Shape;592;p73"/>
          <p:cNvSpPr txBox="1"/>
          <p:nvPr/>
        </p:nvSpPr>
        <p:spPr>
          <a:xfrm>
            <a:off x="444550" y="2166675"/>
            <a:ext cx="3544500" cy="12621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 sz="2100">
                <a:solidFill>
                  <a:srgbClr val="616161"/>
                </a:solidFill>
                <a:latin typeface="Proxima Nova"/>
                <a:ea typeface="Proxima Nova"/>
                <a:cs typeface="Proxima Nova"/>
                <a:sym typeface="Proxima Nova"/>
              </a:rPr>
              <a:t>Keep development, staging,</a:t>
            </a:r>
            <a:endParaRPr sz="2100">
              <a:solidFill>
                <a:srgbClr val="616161"/>
              </a:solidFill>
              <a:latin typeface="Proxima Nova"/>
              <a:ea typeface="Proxima Nova"/>
              <a:cs typeface="Proxima Nova"/>
              <a:sym typeface="Proxima Nova"/>
            </a:endParaRPr>
          </a:p>
          <a:p>
            <a:pPr indent="0" lvl="0" marL="0" rtl="0" algn="ctr">
              <a:spcBef>
                <a:spcPts val="0"/>
              </a:spcBef>
              <a:spcAft>
                <a:spcPts val="0"/>
              </a:spcAft>
              <a:buSzPts val="1100"/>
              <a:buNone/>
            </a:pPr>
            <a:r>
              <a:rPr lang="en" sz="2100">
                <a:solidFill>
                  <a:srgbClr val="616161"/>
                </a:solidFill>
                <a:latin typeface="Proxima Nova"/>
                <a:ea typeface="Proxima Nova"/>
                <a:cs typeface="Proxima Nova"/>
                <a:sym typeface="Proxima Nova"/>
              </a:rPr>
              <a:t>and production</a:t>
            </a:r>
            <a:endParaRPr sz="2100">
              <a:solidFill>
                <a:srgbClr val="616161"/>
              </a:solidFill>
              <a:latin typeface="Proxima Nova"/>
              <a:ea typeface="Proxima Nova"/>
              <a:cs typeface="Proxima Nova"/>
              <a:sym typeface="Proxima Nova"/>
            </a:endParaRPr>
          </a:p>
          <a:p>
            <a:pPr indent="0" lvl="0" marL="0" rtl="0" algn="ctr">
              <a:spcBef>
                <a:spcPts val="0"/>
              </a:spcBef>
              <a:spcAft>
                <a:spcPts val="0"/>
              </a:spcAft>
              <a:buSzPts val="1100"/>
              <a:buNone/>
            </a:pPr>
            <a:r>
              <a:rPr b="1" lang="en" sz="2100">
                <a:solidFill>
                  <a:srgbClr val="616161"/>
                </a:solidFill>
                <a:latin typeface="Proxima Nova"/>
                <a:ea typeface="Proxima Nova"/>
                <a:cs typeface="Proxima Nova"/>
                <a:sym typeface="Proxima Nova"/>
              </a:rPr>
              <a:t>as similar as possible</a:t>
            </a:r>
            <a:endParaRPr sz="2100">
              <a:solidFill>
                <a:srgbClr val="616161"/>
              </a:solidFill>
              <a:latin typeface="Proxima Nova"/>
              <a:ea typeface="Proxima Nova"/>
              <a:cs typeface="Proxima Nova"/>
              <a:sym typeface="Proxima Nova"/>
            </a:endParaRPr>
          </a:p>
          <a:p>
            <a:pPr indent="0" lvl="0" marL="0" marR="0" rtl="0" algn="l">
              <a:spcBef>
                <a:spcPts val="0"/>
              </a:spcBef>
              <a:spcAft>
                <a:spcPts val="0"/>
              </a:spcAft>
              <a:buNone/>
            </a:pPr>
            <a:r>
              <a:t/>
            </a:r>
            <a:endParaRPr sz="1300">
              <a:solidFill>
                <a:srgbClr val="44494D"/>
              </a:solidFill>
            </a:endParaRPr>
          </a:p>
        </p:txBody>
      </p:sp>
      <p:sp>
        <p:nvSpPr>
          <p:cNvPr id="593" name="Google Shape;593;p73"/>
          <p:cNvSpPr txBox="1"/>
          <p:nvPr/>
        </p:nvSpPr>
        <p:spPr>
          <a:xfrm>
            <a:off x="4468925" y="417900"/>
            <a:ext cx="4572000" cy="43077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rgbClr val="616161"/>
              </a:buClr>
              <a:buSzPts val="2400"/>
              <a:buFont typeface="Proxima Nova"/>
              <a:buChar char="●"/>
            </a:pPr>
            <a:r>
              <a:rPr lang="en" sz="2400">
                <a:solidFill>
                  <a:srgbClr val="616161"/>
                </a:solidFill>
                <a:latin typeface="Proxima Nova"/>
                <a:ea typeface="Proxima Nova"/>
                <a:cs typeface="Proxima Nova"/>
                <a:sym typeface="Proxima Nova"/>
              </a:rPr>
              <a:t>Small changes</a:t>
            </a:r>
            <a:br>
              <a:rPr lang="en" sz="2400">
                <a:solidFill>
                  <a:srgbClr val="616161"/>
                </a:solidFill>
                <a:latin typeface="Proxima Nova"/>
                <a:ea typeface="Proxima Nova"/>
                <a:cs typeface="Proxima Nova"/>
                <a:sym typeface="Proxima Nova"/>
              </a:rPr>
            </a:br>
            <a:r>
              <a:rPr lang="en" sz="2400">
                <a:solidFill>
                  <a:srgbClr val="616161"/>
                </a:solidFill>
                <a:latin typeface="Proxima Nova"/>
                <a:ea typeface="Proxima Nova"/>
                <a:cs typeface="Proxima Nova"/>
                <a:sym typeface="Proxima Nova"/>
              </a:rPr>
              <a:t>(large → focused small part)</a:t>
            </a:r>
            <a:endParaRPr sz="2400">
              <a:solidFill>
                <a:srgbClr val="616161"/>
              </a:solidFill>
              <a:latin typeface="Proxima Nova"/>
              <a:ea typeface="Proxima Nova"/>
              <a:cs typeface="Proxima Nova"/>
              <a:sym typeface="Proxima Nova"/>
            </a:endParaRPr>
          </a:p>
          <a:p>
            <a:pPr indent="-381000" lvl="0" marL="457200" rtl="0" algn="l">
              <a:lnSpc>
                <a:spcPct val="115000"/>
              </a:lnSpc>
              <a:spcBef>
                <a:spcPts val="0"/>
              </a:spcBef>
              <a:spcAft>
                <a:spcPts val="0"/>
              </a:spcAft>
              <a:buClr>
                <a:srgbClr val="616161"/>
              </a:buClr>
              <a:buSzPts val="2400"/>
              <a:buFont typeface="Proxima Nova"/>
              <a:buChar char="●"/>
            </a:pPr>
            <a:r>
              <a:rPr lang="en" sz="2400">
                <a:solidFill>
                  <a:srgbClr val="616161"/>
                </a:solidFill>
                <a:latin typeface="Proxima Nova"/>
                <a:ea typeface="Proxima Nova"/>
                <a:cs typeface="Proxima Nova"/>
                <a:sym typeface="Proxima Nova"/>
              </a:rPr>
              <a:t>Reduce time gaps</a:t>
            </a:r>
            <a:br>
              <a:rPr lang="en" sz="2400">
                <a:solidFill>
                  <a:srgbClr val="616161"/>
                </a:solidFill>
                <a:latin typeface="Proxima Nova"/>
                <a:ea typeface="Proxima Nova"/>
                <a:cs typeface="Proxima Nova"/>
                <a:sym typeface="Proxima Nova"/>
              </a:rPr>
            </a:br>
            <a:r>
              <a:rPr lang="en" sz="2400">
                <a:solidFill>
                  <a:srgbClr val="616161"/>
                </a:solidFill>
                <a:latin typeface="Proxima Nova"/>
                <a:ea typeface="Proxima Nova"/>
                <a:cs typeface="Proxima Nova"/>
                <a:sym typeface="Proxima Nova"/>
              </a:rPr>
              <a:t>(weeks → hours)</a:t>
            </a:r>
            <a:endParaRPr sz="2400">
              <a:solidFill>
                <a:srgbClr val="616161"/>
              </a:solidFill>
              <a:latin typeface="Proxima Nova"/>
              <a:ea typeface="Proxima Nova"/>
              <a:cs typeface="Proxima Nova"/>
              <a:sym typeface="Proxima Nova"/>
            </a:endParaRPr>
          </a:p>
          <a:p>
            <a:pPr indent="-381000" lvl="0" marL="457200" rtl="0" algn="l">
              <a:lnSpc>
                <a:spcPct val="115000"/>
              </a:lnSpc>
              <a:spcBef>
                <a:spcPts val="0"/>
              </a:spcBef>
              <a:spcAft>
                <a:spcPts val="0"/>
              </a:spcAft>
              <a:buClr>
                <a:srgbClr val="616161"/>
              </a:buClr>
              <a:buSzPts val="2400"/>
              <a:buFont typeface="Proxima Nova"/>
              <a:buChar char="●"/>
            </a:pPr>
            <a:r>
              <a:rPr lang="en" sz="2400">
                <a:solidFill>
                  <a:srgbClr val="616161"/>
                </a:solidFill>
                <a:latin typeface="Proxima Nova"/>
                <a:ea typeface="Proxima Nova"/>
                <a:cs typeface="Proxima Nova"/>
                <a:sym typeface="Proxima Nova"/>
              </a:rPr>
              <a:t>CI/CD shining here</a:t>
            </a:r>
            <a:endParaRPr sz="2400">
              <a:solidFill>
                <a:srgbClr val="616161"/>
              </a:solidFill>
              <a:latin typeface="Proxima Nova"/>
              <a:ea typeface="Proxima Nova"/>
              <a:cs typeface="Proxima Nova"/>
              <a:sym typeface="Proxima Nova"/>
            </a:endParaRPr>
          </a:p>
          <a:p>
            <a:pPr indent="-381000" lvl="0" marL="457200" rtl="0" algn="l">
              <a:lnSpc>
                <a:spcPct val="115000"/>
              </a:lnSpc>
              <a:spcBef>
                <a:spcPts val="0"/>
              </a:spcBef>
              <a:spcAft>
                <a:spcPts val="0"/>
              </a:spcAft>
              <a:buClr>
                <a:srgbClr val="616161"/>
              </a:buClr>
              <a:buSzPts val="2400"/>
              <a:buFont typeface="Proxima Nova"/>
              <a:buChar char="●"/>
            </a:pPr>
            <a:r>
              <a:rPr lang="en" sz="2400">
                <a:solidFill>
                  <a:srgbClr val="616161"/>
                </a:solidFill>
                <a:latin typeface="Proxima Nova"/>
                <a:ea typeface="Proxima Nova"/>
                <a:cs typeface="Proxima Nova"/>
                <a:sym typeface="Proxima Nova"/>
              </a:rPr>
              <a:t>Tools: docker, vagrant, ansible, chef, puppet, saltstack</a:t>
            </a:r>
            <a:endParaRPr sz="2400">
              <a:solidFill>
                <a:srgbClr val="616161"/>
              </a:solidFill>
              <a:latin typeface="Proxima Nova"/>
              <a:ea typeface="Proxima Nova"/>
              <a:cs typeface="Proxima Nova"/>
              <a:sym typeface="Proxima Nov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4"/>
          <p:cNvSpPr txBox="1"/>
          <p:nvPr/>
        </p:nvSpPr>
        <p:spPr>
          <a:xfrm>
            <a:off x="659200" y="1262775"/>
            <a:ext cx="3115200"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800">
                <a:solidFill>
                  <a:srgbClr val="EE0033"/>
                </a:solidFill>
              </a:rPr>
              <a:t>11</a:t>
            </a:r>
            <a:endParaRPr sz="2800">
              <a:solidFill>
                <a:srgbClr val="EE0033"/>
              </a:solidFill>
            </a:endParaRPr>
          </a:p>
          <a:p>
            <a:pPr indent="0" lvl="0" marL="0" marR="0" rtl="0" algn="ctr">
              <a:spcBef>
                <a:spcPts val="0"/>
              </a:spcBef>
              <a:spcAft>
                <a:spcPts val="0"/>
              </a:spcAft>
              <a:buNone/>
            </a:pPr>
            <a:r>
              <a:rPr lang="en" sz="2800">
                <a:solidFill>
                  <a:srgbClr val="EE0033"/>
                </a:solidFill>
              </a:rPr>
              <a:t>Logging</a:t>
            </a:r>
            <a:endParaRPr sz="2800">
              <a:solidFill>
                <a:srgbClr val="EE0033"/>
              </a:solidFill>
              <a:latin typeface="Arial"/>
              <a:ea typeface="Arial"/>
              <a:cs typeface="Arial"/>
              <a:sym typeface="Arial"/>
            </a:endParaRPr>
          </a:p>
        </p:txBody>
      </p:sp>
      <p:pic>
        <p:nvPicPr>
          <p:cNvPr id="599" name="Google Shape;599;p74"/>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600" name="Google Shape;600;p74"/>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01" name="Google Shape;601;p74"/>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602" name="Google Shape;602;p74"/>
          <p:cNvSpPr txBox="1"/>
          <p:nvPr/>
        </p:nvSpPr>
        <p:spPr>
          <a:xfrm>
            <a:off x="444550" y="2166675"/>
            <a:ext cx="3544500" cy="6156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 sz="2100">
                <a:solidFill>
                  <a:srgbClr val="616161"/>
                </a:solidFill>
                <a:latin typeface="Proxima Nova"/>
                <a:ea typeface="Proxima Nova"/>
                <a:cs typeface="Proxima Nova"/>
                <a:sym typeface="Proxima Nova"/>
              </a:rPr>
              <a:t>Treat logs as </a:t>
            </a:r>
            <a:r>
              <a:rPr b="1" lang="en" sz="2100">
                <a:solidFill>
                  <a:srgbClr val="616161"/>
                </a:solidFill>
                <a:latin typeface="Proxima Nova"/>
                <a:ea typeface="Proxima Nova"/>
                <a:cs typeface="Proxima Nova"/>
                <a:sym typeface="Proxima Nova"/>
              </a:rPr>
              <a:t>event streams</a:t>
            </a:r>
            <a:endParaRPr b="1" sz="2100">
              <a:solidFill>
                <a:srgbClr val="616161"/>
              </a:solidFill>
              <a:latin typeface="Proxima Nova"/>
              <a:ea typeface="Proxima Nova"/>
              <a:cs typeface="Proxima Nova"/>
              <a:sym typeface="Proxima Nova"/>
            </a:endParaRPr>
          </a:p>
          <a:p>
            <a:pPr indent="0" lvl="0" marL="0" marR="0" rtl="0" algn="l">
              <a:spcBef>
                <a:spcPts val="0"/>
              </a:spcBef>
              <a:spcAft>
                <a:spcPts val="0"/>
              </a:spcAft>
              <a:buNone/>
            </a:pPr>
            <a:r>
              <a:t/>
            </a:r>
            <a:endParaRPr sz="1300">
              <a:solidFill>
                <a:srgbClr val="44494D"/>
              </a:solidFill>
            </a:endParaRPr>
          </a:p>
        </p:txBody>
      </p:sp>
      <p:sp>
        <p:nvSpPr>
          <p:cNvPr id="603" name="Google Shape;603;p74"/>
          <p:cNvSpPr txBox="1"/>
          <p:nvPr/>
        </p:nvSpPr>
        <p:spPr>
          <a:xfrm>
            <a:off x="4572000" y="417900"/>
            <a:ext cx="4572000" cy="20970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rgbClr val="616161"/>
              </a:buClr>
              <a:buSzPts val="2400"/>
              <a:buFont typeface="Proxima Nova"/>
              <a:buChar char="●"/>
            </a:pPr>
            <a:r>
              <a:rPr i="1" lang="en" sz="2400" strike="sngStrike">
                <a:solidFill>
                  <a:srgbClr val="616161"/>
                </a:solidFill>
                <a:latin typeface="Proxima Nova"/>
                <a:ea typeface="Proxima Nova"/>
                <a:cs typeface="Proxima Nova"/>
                <a:sym typeface="Proxima Nova"/>
              </a:rPr>
              <a:t>Log file</a:t>
            </a:r>
            <a:r>
              <a:rPr lang="en" sz="2400">
                <a:solidFill>
                  <a:srgbClr val="616161"/>
                </a:solidFill>
                <a:latin typeface="Proxima Nova"/>
                <a:ea typeface="Proxima Nova"/>
                <a:cs typeface="Proxima Nova"/>
                <a:sym typeface="Proxima Nova"/>
              </a:rPr>
              <a:t> → Stream</a:t>
            </a:r>
            <a:endParaRPr sz="2400">
              <a:solidFill>
                <a:srgbClr val="616161"/>
              </a:solidFill>
              <a:latin typeface="Proxima Nova"/>
              <a:ea typeface="Proxima Nova"/>
              <a:cs typeface="Proxima Nova"/>
              <a:sym typeface="Proxima Nova"/>
            </a:endParaRPr>
          </a:p>
          <a:p>
            <a:pPr indent="-381000" lvl="0" marL="457200" rtl="0" algn="l">
              <a:lnSpc>
                <a:spcPct val="115000"/>
              </a:lnSpc>
              <a:spcBef>
                <a:spcPts val="0"/>
              </a:spcBef>
              <a:spcAft>
                <a:spcPts val="0"/>
              </a:spcAft>
              <a:buClr>
                <a:srgbClr val="616161"/>
              </a:buClr>
              <a:buSzPts val="2400"/>
              <a:buFont typeface="Proxima Nova"/>
              <a:buChar char="●"/>
            </a:pPr>
            <a:r>
              <a:rPr lang="en" sz="2400">
                <a:solidFill>
                  <a:srgbClr val="616161"/>
                </a:solidFill>
                <a:latin typeface="Proxima Nova"/>
                <a:ea typeface="Proxima Nova"/>
                <a:cs typeface="Proxima Nova"/>
                <a:sym typeface="Proxima Nova"/>
              </a:rPr>
              <a:t>Log routers: fluentd, logstash</a:t>
            </a:r>
            <a:endParaRPr sz="2400">
              <a:solidFill>
                <a:srgbClr val="616161"/>
              </a:solidFill>
              <a:latin typeface="Proxima Nova"/>
              <a:ea typeface="Proxima Nova"/>
              <a:cs typeface="Proxima Nova"/>
              <a:sym typeface="Proxima Nova"/>
            </a:endParaRPr>
          </a:p>
          <a:p>
            <a:pPr indent="-381000" lvl="0" marL="457200" rtl="0" algn="l">
              <a:lnSpc>
                <a:spcPct val="115000"/>
              </a:lnSpc>
              <a:spcBef>
                <a:spcPts val="0"/>
              </a:spcBef>
              <a:spcAft>
                <a:spcPts val="0"/>
              </a:spcAft>
              <a:buClr>
                <a:srgbClr val="616161"/>
              </a:buClr>
              <a:buSzPts val="2400"/>
              <a:buFont typeface="Proxima Nova"/>
              <a:buChar char="●"/>
            </a:pPr>
            <a:r>
              <a:rPr lang="en" sz="2400">
                <a:solidFill>
                  <a:srgbClr val="616161"/>
                </a:solidFill>
                <a:latin typeface="Proxima Nova"/>
                <a:ea typeface="Proxima Nova"/>
                <a:cs typeface="Proxima Nova"/>
                <a:sym typeface="Proxima Nova"/>
              </a:rPr>
              <a:t>Log destination:</a:t>
            </a:r>
            <a:br>
              <a:rPr lang="en" sz="2400">
                <a:solidFill>
                  <a:srgbClr val="616161"/>
                </a:solidFill>
                <a:latin typeface="Proxima Nova"/>
                <a:ea typeface="Proxima Nova"/>
                <a:cs typeface="Proxima Nova"/>
                <a:sym typeface="Proxima Nova"/>
              </a:rPr>
            </a:br>
            <a:r>
              <a:rPr lang="en" sz="2400">
                <a:solidFill>
                  <a:srgbClr val="616161"/>
                </a:solidFill>
                <a:latin typeface="Proxima Nova"/>
                <a:ea typeface="Proxima Nova"/>
                <a:cs typeface="Proxima Nova"/>
                <a:sym typeface="Proxima Nova"/>
              </a:rPr>
              <a:t>stdout, </a:t>
            </a:r>
            <a:r>
              <a:rPr i="1" lang="en" sz="2400">
                <a:solidFill>
                  <a:srgbClr val="616161"/>
                </a:solidFill>
                <a:latin typeface="Proxima Nova"/>
                <a:ea typeface="Proxima Nova"/>
                <a:cs typeface="Proxima Nova"/>
                <a:sym typeface="Proxima Nova"/>
              </a:rPr>
              <a:t>log file</a:t>
            </a:r>
            <a:r>
              <a:rPr lang="en" sz="2400">
                <a:solidFill>
                  <a:srgbClr val="616161"/>
                </a:solidFill>
                <a:latin typeface="Proxima Nova"/>
                <a:ea typeface="Proxima Nova"/>
                <a:cs typeface="Proxima Nova"/>
                <a:sym typeface="Proxima Nova"/>
              </a:rPr>
              <a:t>, log storages, elasticsearch</a:t>
            </a:r>
            <a:endParaRPr sz="2400">
              <a:solidFill>
                <a:srgbClr val="616161"/>
              </a:solidFill>
              <a:latin typeface="Proxima Nova"/>
              <a:ea typeface="Proxima Nova"/>
              <a:cs typeface="Proxima Nova"/>
              <a:sym typeface="Proxima Nova"/>
            </a:endParaRPr>
          </a:p>
        </p:txBody>
      </p:sp>
      <p:pic>
        <p:nvPicPr>
          <p:cNvPr id="604" name="Google Shape;604;p74"/>
          <p:cNvPicPr preferRelativeResize="0"/>
          <p:nvPr/>
        </p:nvPicPr>
        <p:blipFill>
          <a:blip r:embed="rId5">
            <a:alphaModFix/>
          </a:blip>
          <a:stretch>
            <a:fillRect/>
          </a:stretch>
        </p:blipFill>
        <p:spPr>
          <a:xfrm>
            <a:off x="5111313" y="2514900"/>
            <a:ext cx="3493373" cy="20509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5"/>
          <p:cNvSpPr txBox="1"/>
          <p:nvPr/>
        </p:nvSpPr>
        <p:spPr>
          <a:xfrm>
            <a:off x="659200" y="1262775"/>
            <a:ext cx="3115200"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800">
                <a:solidFill>
                  <a:srgbClr val="EE0033"/>
                </a:solidFill>
              </a:rPr>
              <a:t>12</a:t>
            </a:r>
            <a:endParaRPr sz="2800">
              <a:solidFill>
                <a:srgbClr val="EE0033"/>
              </a:solidFill>
            </a:endParaRPr>
          </a:p>
          <a:p>
            <a:pPr indent="0" lvl="0" marL="0" marR="0" rtl="0" algn="ctr">
              <a:spcBef>
                <a:spcPts val="0"/>
              </a:spcBef>
              <a:spcAft>
                <a:spcPts val="0"/>
              </a:spcAft>
              <a:buNone/>
            </a:pPr>
            <a:r>
              <a:rPr lang="en" sz="2800">
                <a:solidFill>
                  <a:srgbClr val="EE0033"/>
                </a:solidFill>
              </a:rPr>
              <a:t>Admin process</a:t>
            </a:r>
            <a:endParaRPr sz="2800">
              <a:solidFill>
                <a:srgbClr val="EE0033"/>
              </a:solidFill>
              <a:latin typeface="Arial"/>
              <a:ea typeface="Arial"/>
              <a:cs typeface="Arial"/>
              <a:sym typeface="Arial"/>
            </a:endParaRPr>
          </a:p>
        </p:txBody>
      </p:sp>
      <p:pic>
        <p:nvPicPr>
          <p:cNvPr id="610" name="Google Shape;610;p75"/>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611" name="Google Shape;611;p75"/>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12" name="Google Shape;612;p75"/>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613" name="Google Shape;613;p75"/>
          <p:cNvSpPr txBox="1"/>
          <p:nvPr/>
        </p:nvSpPr>
        <p:spPr>
          <a:xfrm>
            <a:off x="444550" y="2166675"/>
            <a:ext cx="3544500" cy="939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 sz="2100">
                <a:solidFill>
                  <a:srgbClr val="616161"/>
                </a:solidFill>
                <a:latin typeface="Proxima Nova"/>
                <a:ea typeface="Proxima Nova"/>
                <a:cs typeface="Proxima Nova"/>
                <a:sym typeface="Proxima Nova"/>
              </a:rPr>
              <a:t>Run admin/management tasks as one-off processes</a:t>
            </a:r>
            <a:endParaRPr b="1" sz="2100">
              <a:solidFill>
                <a:srgbClr val="616161"/>
              </a:solidFill>
              <a:latin typeface="Proxima Nova"/>
              <a:ea typeface="Proxima Nova"/>
              <a:cs typeface="Proxima Nova"/>
              <a:sym typeface="Proxima Nova"/>
            </a:endParaRPr>
          </a:p>
          <a:p>
            <a:pPr indent="0" lvl="0" marL="0" marR="0" rtl="0" algn="l">
              <a:spcBef>
                <a:spcPts val="0"/>
              </a:spcBef>
              <a:spcAft>
                <a:spcPts val="0"/>
              </a:spcAft>
              <a:buNone/>
            </a:pPr>
            <a:r>
              <a:t/>
            </a:r>
            <a:endParaRPr sz="1300">
              <a:solidFill>
                <a:srgbClr val="44494D"/>
              </a:solidFill>
            </a:endParaRPr>
          </a:p>
        </p:txBody>
      </p:sp>
      <p:sp>
        <p:nvSpPr>
          <p:cNvPr id="614" name="Google Shape;614;p75"/>
          <p:cNvSpPr txBox="1"/>
          <p:nvPr/>
        </p:nvSpPr>
        <p:spPr>
          <a:xfrm>
            <a:off x="4407075" y="295550"/>
            <a:ext cx="4572000" cy="43077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rgbClr val="616161"/>
              </a:buClr>
              <a:buSzPts val="2400"/>
              <a:buFont typeface="Proxima Nova"/>
              <a:buChar char="●"/>
            </a:pPr>
            <a:r>
              <a:rPr lang="en" sz="2400">
                <a:solidFill>
                  <a:srgbClr val="616161"/>
                </a:solidFill>
                <a:latin typeface="Proxima Nova"/>
                <a:ea typeface="Proxima Nova"/>
                <a:cs typeface="Proxima Nova"/>
                <a:sym typeface="Proxima Nova"/>
              </a:rPr>
              <a:t>Types: db migration, console, commit script</a:t>
            </a:r>
            <a:endParaRPr sz="2400">
              <a:solidFill>
                <a:srgbClr val="616161"/>
              </a:solidFill>
              <a:latin typeface="Proxima Nova"/>
              <a:ea typeface="Proxima Nova"/>
              <a:cs typeface="Proxima Nova"/>
              <a:sym typeface="Proxima Nova"/>
            </a:endParaRPr>
          </a:p>
          <a:p>
            <a:pPr indent="-381000" lvl="0" marL="457200" rtl="0" algn="l">
              <a:lnSpc>
                <a:spcPct val="115000"/>
              </a:lnSpc>
              <a:spcBef>
                <a:spcPts val="0"/>
              </a:spcBef>
              <a:spcAft>
                <a:spcPts val="0"/>
              </a:spcAft>
              <a:buClr>
                <a:srgbClr val="616161"/>
              </a:buClr>
              <a:buSzPts val="2400"/>
              <a:buFont typeface="Proxima Nova"/>
              <a:buChar char="●"/>
            </a:pPr>
            <a:r>
              <a:rPr lang="en" sz="2400">
                <a:solidFill>
                  <a:srgbClr val="616161"/>
                </a:solidFill>
                <a:latin typeface="Proxima Nova"/>
                <a:ea typeface="Proxima Nova"/>
                <a:cs typeface="Proxima Nova"/>
                <a:sym typeface="Proxima Nova"/>
              </a:rPr>
              <a:t>Migration: Flyway, Liquibase, alembic, Django ORM</a:t>
            </a:r>
            <a:endParaRPr sz="2400">
              <a:solidFill>
                <a:srgbClr val="616161"/>
              </a:solidFill>
              <a:latin typeface="Proxima Nova"/>
              <a:ea typeface="Proxima Nova"/>
              <a:cs typeface="Proxima Nova"/>
              <a:sym typeface="Proxima Nova"/>
            </a:endParaRPr>
          </a:p>
          <a:p>
            <a:pPr indent="-381000" lvl="0" marL="457200" rtl="0" algn="l">
              <a:lnSpc>
                <a:spcPct val="115000"/>
              </a:lnSpc>
              <a:spcBef>
                <a:spcPts val="0"/>
              </a:spcBef>
              <a:spcAft>
                <a:spcPts val="0"/>
              </a:spcAft>
              <a:buClr>
                <a:srgbClr val="616161"/>
              </a:buClr>
              <a:buSzPts val="2400"/>
              <a:buFont typeface="Proxima Nova"/>
              <a:buChar char="●"/>
            </a:pPr>
            <a:r>
              <a:rPr lang="en" sz="2400">
                <a:solidFill>
                  <a:srgbClr val="616161"/>
                </a:solidFill>
                <a:latin typeface="Proxima Nova"/>
                <a:ea typeface="Proxima Nova"/>
                <a:cs typeface="Proxima Nova"/>
                <a:sym typeface="Proxima Nova"/>
              </a:rPr>
              <a:t>Run in identical env,</a:t>
            </a:r>
            <a:br>
              <a:rPr lang="en" sz="2400">
                <a:solidFill>
                  <a:srgbClr val="616161"/>
                </a:solidFill>
                <a:latin typeface="Proxima Nova"/>
                <a:ea typeface="Proxima Nova"/>
                <a:cs typeface="Proxima Nova"/>
                <a:sym typeface="Proxima Nova"/>
              </a:rPr>
            </a:br>
            <a:r>
              <a:rPr lang="en" sz="2400">
                <a:solidFill>
                  <a:srgbClr val="616161"/>
                </a:solidFill>
                <a:latin typeface="Proxima Nova"/>
                <a:ea typeface="Proxima Nova"/>
                <a:cs typeface="Proxima Nova"/>
                <a:sym typeface="Proxima Nova"/>
              </a:rPr>
              <a:t>same on any release</a:t>
            </a:r>
            <a:endParaRPr sz="2400">
              <a:solidFill>
                <a:srgbClr val="616161"/>
              </a:solidFill>
              <a:latin typeface="Proxima Nova"/>
              <a:ea typeface="Proxima Nova"/>
              <a:cs typeface="Proxima Nova"/>
              <a:sym typeface="Proxima Nova"/>
            </a:endParaRPr>
          </a:p>
          <a:p>
            <a:pPr indent="-381000" lvl="0" marL="457200" rtl="0" algn="l">
              <a:lnSpc>
                <a:spcPct val="115000"/>
              </a:lnSpc>
              <a:spcBef>
                <a:spcPts val="0"/>
              </a:spcBef>
              <a:spcAft>
                <a:spcPts val="0"/>
              </a:spcAft>
              <a:buClr>
                <a:srgbClr val="616161"/>
              </a:buClr>
              <a:buSzPts val="2400"/>
              <a:buFont typeface="Proxima Nova"/>
              <a:buChar char="●"/>
            </a:pPr>
            <a:r>
              <a:rPr lang="en" sz="2400">
                <a:solidFill>
                  <a:srgbClr val="616161"/>
                </a:solidFill>
                <a:latin typeface="Proxima Nova"/>
                <a:ea typeface="Proxima Nova"/>
                <a:cs typeface="Proxima Nova"/>
                <a:sym typeface="Proxima Nova"/>
              </a:rPr>
              <a:t>Ship with app code to avoid synchronization issues</a:t>
            </a:r>
            <a:endParaRPr sz="2400">
              <a:solidFill>
                <a:srgbClr val="616161"/>
              </a:solidFill>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76"/>
          <p:cNvPicPr preferRelativeResize="0"/>
          <p:nvPr/>
        </p:nvPicPr>
        <p:blipFill rotWithShape="1">
          <a:blip r:embed="rId3">
            <a:alphaModFix/>
          </a:blip>
          <a:srcRect b="0" l="0" r="0" t="0"/>
          <a:stretch/>
        </p:blipFill>
        <p:spPr>
          <a:xfrm>
            <a:off x="0" y="0"/>
            <a:ext cx="4695136" cy="5143499"/>
          </a:xfrm>
          <a:prstGeom prst="rect">
            <a:avLst/>
          </a:prstGeom>
          <a:noFill/>
          <a:ln>
            <a:noFill/>
          </a:ln>
        </p:spPr>
      </p:pic>
      <p:sp>
        <p:nvSpPr>
          <p:cNvPr id="620" name="Google Shape;620;p76"/>
          <p:cNvSpPr txBox="1"/>
          <p:nvPr/>
        </p:nvSpPr>
        <p:spPr>
          <a:xfrm>
            <a:off x="603403" y="2928863"/>
            <a:ext cx="49389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pic>
        <p:nvPicPr>
          <p:cNvPr id="621" name="Google Shape;621;p76"/>
          <p:cNvPicPr preferRelativeResize="0"/>
          <p:nvPr/>
        </p:nvPicPr>
        <p:blipFill rotWithShape="1">
          <a:blip r:embed="rId4">
            <a:alphaModFix/>
          </a:blip>
          <a:srcRect b="0" l="0" r="0" t="0"/>
          <a:stretch/>
        </p:blipFill>
        <p:spPr>
          <a:xfrm>
            <a:off x="0" y="1968500"/>
            <a:ext cx="3635250" cy="777275"/>
          </a:xfrm>
          <a:prstGeom prst="rect">
            <a:avLst/>
          </a:prstGeom>
          <a:noFill/>
          <a:ln>
            <a:noFill/>
          </a:ln>
        </p:spPr>
      </p:pic>
      <p:sp>
        <p:nvSpPr>
          <p:cNvPr id="622" name="Google Shape;622;p76"/>
          <p:cNvSpPr txBox="1"/>
          <p:nvPr/>
        </p:nvSpPr>
        <p:spPr>
          <a:xfrm>
            <a:off x="0" y="2157031"/>
            <a:ext cx="434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000">
                <a:solidFill>
                  <a:srgbClr val="EE0033"/>
                </a:solidFill>
              </a:rPr>
              <a:t>CI/CD</a:t>
            </a:r>
            <a:endParaRPr sz="2000">
              <a:solidFill>
                <a:srgbClr val="EE0033"/>
              </a:solidFill>
            </a:endParaRPr>
          </a:p>
        </p:txBody>
      </p:sp>
      <p:pic>
        <p:nvPicPr>
          <p:cNvPr id="623" name="Google Shape;623;p76"/>
          <p:cNvPicPr preferRelativeResize="0"/>
          <p:nvPr/>
        </p:nvPicPr>
        <p:blipFill rotWithShape="1">
          <a:blip r:embed="rId5">
            <a:alphaModFix/>
          </a:blip>
          <a:srcRect b="0" l="0" r="0" t="0"/>
          <a:stretch/>
        </p:blipFill>
        <p:spPr>
          <a:xfrm>
            <a:off x="0" y="4603247"/>
            <a:ext cx="9144001" cy="540254"/>
          </a:xfrm>
          <a:prstGeom prst="rect">
            <a:avLst/>
          </a:prstGeom>
          <a:noFill/>
          <a:ln>
            <a:noFill/>
          </a:ln>
        </p:spPr>
      </p:pic>
      <p:sp>
        <p:nvSpPr>
          <p:cNvPr id="624" name="Google Shape;624;p76"/>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25" name="Google Shape;625;p76"/>
          <p:cNvPicPr preferRelativeResize="0"/>
          <p:nvPr/>
        </p:nvPicPr>
        <p:blipFill rotWithShape="1">
          <a:blip r:embed="rId6">
            <a:alphaModFix/>
          </a:blip>
          <a:srcRect b="0" l="0" r="0" t="0"/>
          <a:stretch/>
        </p:blipFill>
        <p:spPr>
          <a:xfrm>
            <a:off x="7663175" y="4756150"/>
            <a:ext cx="975214" cy="214760"/>
          </a:xfrm>
          <a:prstGeom prst="rect">
            <a:avLst/>
          </a:prstGeom>
          <a:noFill/>
          <a:ln>
            <a:noFill/>
          </a:ln>
        </p:spPr>
      </p:pic>
      <p:sp>
        <p:nvSpPr>
          <p:cNvPr id="626" name="Google Shape;626;p76"/>
          <p:cNvSpPr txBox="1"/>
          <p:nvPr/>
        </p:nvSpPr>
        <p:spPr>
          <a:xfrm>
            <a:off x="5040375" y="904450"/>
            <a:ext cx="4103700" cy="8310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Clr>
                <a:schemeClr val="dk1"/>
              </a:buClr>
              <a:buSzPts val="1600"/>
              <a:buFont typeface="Sarabun"/>
              <a:buChar char="●"/>
            </a:pPr>
            <a:r>
              <a:rPr lang="en" sz="1600">
                <a:latin typeface="Sarabun"/>
                <a:ea typeface="Sarabun"/>
                <a:cs typeface="Sarabun"/>
                <a:sym typeface="Sarabun"/>
              </a:rPr>
              <a:t>Continuous</a:t>
            </a:r>
            <a:r>
              <a:rPr lang="en" sz="1600">
                <a:latin typeface="Sarabun"/>
                <a:ea typeface="Sarabun"/>
                <a:cs typeface="Sarabun"/>
                <a:sym typeface="Sarabun"/>
              </a:rPr>
              <a:t> Integration</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Continuous Delivery</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CI/CD Tools And Systems</a:t>
            </a:r>
            <a:endParaRPr sz="1600">
              <a:latin typeface="Sarabun"/>
              <a:ea typeface="Sarabun"/>
              <a:cs typeface="Sarabun"/>
              <a:sym typeface="Sarabu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nvSpPr>
        <p:spPr>
          <a:xfrm>
            <a:off x="501650" y="365500"/>
            <a:ext cx="7758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But over time, “Well Code” system growing</a:t>
            </a:r>
            <a:endParaRPr sz="2800">
              <a:solidFill>
                <a:srgbClr val="EE0033"/>
              </a:solidFill>
              <a:latin typeface="Arial"/>
              <a:ea typeface="Arial"/>
              <a:cs typeface="Arial"/>
              <a:sym typeface="Arial"/>
            </a:endParaRPr>
          </a:p>
        </p:txBody>
      </p:sp>
      <p:pic>
        <p:nvPicPr>
          <p:cNvPr id="191" name="Google Shape;191;p32"/>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192" name="Google Shape;192;p32"/>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193" name="Google Shape;193;p32"/>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194" name="Google Shape;194;p32"/>
          <p:cNvPicPr preferRelativeResize="0"/>
          <p:nvPr/>
        </p:nvPicPr>
        <p:blipFill>
          <a:blip r:embed="rId5">
            <a:alphaModFix/>
          </a:blip>
          <a:stretch>
            <a:fillRect/>
          </a:stretch>
        </p:blipFill>
        <p:spPr>
          <a:xfrm>
            <a:off x="2848025" y="1041098"/>
            <a:ext cx="3447932" cy="34097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77"/>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632" name="Google Shape;632;p77"/>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33" name="Google Shape;633;p77"/>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634" name="Google Shape;634;p77"/>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Continuous Integration</a:t>
            </a:r>
            <a:r>
              <a:rPr lang="en" sz="2800">
                <a:solidFill>
                  <a:srgbClr val="EE0033"/>
                </a:solidFill>
              </a:rPr>
              <a:t> </a:t>
            </a:r>
            <a:r>
              <a:rPr lang="en" sz="2800">
                <a:solidFill>
                  <a:srgbClr val="EE0033"/>
                </a:solidFill>
              </a:rPr>
              <a:t>Definition</a:t>
            </a:r>
            <a:endParaRPr sz="2800">
              <a:solidFill>
                <a:srgbClr val="EE0033"/>
              </a:solidFill>
              <a:latin typeface="Arial"/>
              <a:ea typeface="Arial"/>
              <a:cs typeface="Arial"/>
              <a:sym typeface="Arial"/>
            </a:endParaRPr>
          </a:p>
        </p:txBody>
      </p:sp>
      <p:sp>
        <p:nvSpPr>
          <p:cNvPr id="635" name="Google Shape;635;p77"/>
          <p:cNvSpPr txBox="1"/>
          <p:nvPr/>
        </p:nvSpPr>
        <p:spPr>
          <a:xfrm flipH="1">
            <a:off x="1984050" y="1068425"/>
            <a:ext cx="6360900" cy="12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1" lang="en" sz="1200"/>
              <a:t>“</a:t>
            </a:r>
            <a:r>
              <a:rPr b="0" i="1" lang="en" sz="1200" u="none" cap="none" strike="noStrike">
                <a:solidFill>
                  <a:srgbClr val="000000"/>
                </a:solidFill>
                <a:latin typeface="Arial"/>
                <a:ea typeface="Arial"/>
                <a:cs typeface="Arial"/>
                <a:sym typeface="Arial"/>
              </a:rPr>
              <a:t>Continuous Integration (C</a:t>
            </a:r>
            <a:r>
              <a:rPr i="1" lang="en" sz="1200"/>
              <a:t>I)</a:t>
            </a:r>
            <a:r>
              <a:rPr b="0" i="1" lang="en" sz="1200" u="none" cap="none" strike="noStrike">
                <a:solidFill>
                  <a:srgbClr val="000000"/>
                </a:solidFill>
                <a:latin typeface="Arial"/>
                <a:ea typeface="Arial"/>
                <a:cs typeface="Arial"/>
                <a:sym typeface="Arial"/>
              </a:rPr>
              <a:t> is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 Many teams find that this approach leads to significantly reduced integration problems and allows a team to develop cohesive software more rapidly</a:t>
            </a:r>
            <a:r>
              <a:rPr i="1" lang="en" sz="1200"/>
              <a:t>”</a:t>
            </a:r>
            <a:endParaRPr b="0" i="0" sz="1200" u="none" cap="none" strike="noStrike">
              <a:solidFill>
                <a:srgbClr val="000000"/>
              </a:solidFill>
              <a:latin typeface="Arial"/>
              <a:ea typeface="Arial"/>
              <a:cs typeface="Arial"/>
              <a:sym typeface="Arial"/>
            </a:endParaRPr>
          </a:p>
        </p:txBody>
      </p:sp>
      <p:sp>
        <p:nvSpPr>
          <p:cNvPr id="636" name="Google Shape;636;p77"/>
          <p:cNvSpPr txBox="1"/>
          <p:nvPr/>
        </p:nvSpPr>
        <p:spPr>
          <a:xfrm>
            <a:off x="6706510" y="2278028"/>
            <a:ext cx="12684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Martin Fowler</a:t>
            </a:r>
            <a:endParaRPr b="0" i="0" sz="1400" u="none" cap="none" strike="noStrike">
              <a:solidFill>
                <a:srgbClr val="000000"/>
              </a:solidFill>
              <a:latin typeface="Arial"/>
              <a:ea typeface="Arial"/>
              <a:cs typeface="Arial"/>
              <a:sym typeface="Arial"/>
            </a:endParaRPr>
          </a:p>
        </p:txBody>
      </p:sp>
      <p:pic>
        <p:nvPicPr>
          <p:cNvPr id="637" name="Google Shape;637;p77"/>
          <p:cNvPicPr preferRelativeResize="0"/>
          <p:nvPr/>
        </p:nvPicPr>
        <p:blipFill>
          <a:blip r:embed="rId5">
            <a:alphaModFix/>
          </a:blip>
          <a:stretch>
            <a:fillRect/>
          </a:stretch>
        </p:blipFill>
        <p:spPr>
          <a:xfrm>
            <a:off x="3264663" y="2430425"/>
            <a:ext cx="2614664" cy="202042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78"/>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643" name="Google Shape;643;p78"/>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44" name="Google Shape;644;p78"/>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645" name="Google Shape;645;p78"/>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CI Benefits</a:t>
            </a:r>
            <a:endParaRPr sz="2800">
              <a:solidFill>
                <a:srgbClr val="EE0033"/>
              </a:solidFill>
              <a:latin typeface="Arial"/>
              <a:ea typeface="Arial"/>
              <a:cs typeface="Arial"/>
              <a:sym typeface="Arial"/>
            </a:endParaRPr>
          </a:p>
        </p:txBody>
      </p:sp>
      <p:sp>
        <p:nvSpPr>
          <p:cNvPr id="646" name="Google Shape;646;p78"/>
          <p:cNvSpPr txBox="1"/>
          <p:nvPr>
            <p:ph idx="4294967295" type="body"/>
          </p:nvPr>
        </p:nvSpPr>
        <p:spPr>
          <a:xfrm>
            <a:off x="444222" y="1430737"/>
            <a:ext cx="7904700" cy="31611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8190A0"/>
              </a:buClr>
              <a:buSzPts val="1800"/>
              <a:buChar char="•"/>
            </a:pPr>
            <a:r>
              <a:rPr b="1" lang="en">
                <a:solidFill>
                  <a:srgbClr val="8190A0"/>
                </a:solidFill>
              </a:rPr>
              <a:t>Avoid “integration hell”</a:t>
            </a:r>
            <a:endParaRPr b="1">
              <a:solidFill>
                <a:srgbClr val="8190A0"/>
              </a:solidFill>
            </a:endParaRPr>
          </a:p>
          <a:p>
            <a:pPr indent="-342900" lvl="0" marL="457200" rtl="0" algn="l">
              <a:lnSpc>
                <a:spcPct val="115000"/>
              </a:lnSpc>
              <a:spcBef>
                <a:spcPts val="0"/>
              </a:spcBef>
              <a:spcAft>
                <a:spcPts val="0"/>
              </a:spcAft>
              <a:buClr>
                <a:srgbClr val="8190A0"/>
              </a:buClr>
              <a:buSzPts val="1800"/>
              <a:buChar char="•"/>
            </a:pPr>
            <a:r>
              <a:rPr b="1" lang="en">
                <a:solidFill>
                  <a:srgbClr val="8190A0"/>
                </a:solidFill>
              </a:rPr>
              <a:t>Fast feedback loops</a:t>
            </a:r>
            <a:endParaRPr b="1">
              <a:solidFill>
                <a:srgbClr val="8190A0"/>
              </a:solidFill>
            </a:endParaRPr>
          </a:p>
          <a:p>
            <a:pPr indent="-361950" lvl="0" marL="457200" rtl="0" algn="l">
              <a:lnSpc>
                <a:spcPct val="115000"/>
              </a:lnSpc>
              <a:spcBef>
                <a:spcPts val="0"/>
              </a:spcBef>
              <a:spcAft>
                <a:spcPts val="0"/>
              </a:spcAft>
              <a:buClr>
                <a:srgbClr val="8190A0"/>
              </a:buClr>
              <a:buSzPts val="2100"/>
              <a:buChar char="•"/>
            </a:pPr>
            <a:r>
              <a:rPr b="1" lang="en">
                <a:solidFill>
                  <a:srgbClr val="8190A0"/>
                </a:solidFill>
              </a:rPr>
              <a:t>Detect and fix issues early</a:t>
            </a:r>
            <a:endParaRPr b="1">
              <a:solidFill>
                <a:srgbClr val="8190A0"/>
              </a:solidFill>
            </a:endParaRPr>
          </a:p>
          <a:p>
            <a:pPr indent="-361950" lvl="0" marL="457200" rtl="0" algn="l">
              <a:lnSpc>
                <a:spcPct val="115000"/>
              </a:lnSpc>
              <a:spcBef>
                <a:spcPts val="0"/>
              </a:spcBef>
              <a:spcAft>
                <a:spcPts val="0"/>
              </a:spcAft>
              <a:buClr>
                <a:srgbClr val="8190A0"/>
              </a:buClr>
              <a:buSzPts val="2100"/>
              <a:buChar char="•"/>
            </a:pPr>
            <a:r>
              <a:rPr b="1" lang="en">
                <a:solidFill>
                  <a:srgbClr val="8190A0"/>
                </a:solidFill>
              </a:rPr>
              <a:t>Improve quality and testability</a:t>
            </a:r>
            <a:endParaRPr b="1">
              <a:solidFill>
                <a:srgbClr val="8190A0"/>
              </a:solidFill>
            </a:endParaRPr>
          </a:p>
          <a:p>
            <a:pPr indent="0" lvl="0" marL="114300" rtl="0" algn="l">
              <a:lnSpc>
                <a:spcPct val="115000"/>
              </a:lnSpc>
              <a:spcBef>
                <a:spcPts val="0"/>
              </a:spcBef>
              <a:spcAft>
                <a:spcPts val="0"/>
              </a:spcAft>
              <a:buSzPts val="1800"/>
              <a:buNone/>
            </a:pPr>
            <a:r>
              <a:t/>
            </a:r>
            <a:endParaRPr sz="14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9"/>
          <p:cNvSpPr txBox="1"/>
          <p:nvPr>
            <p:ph idx="1" type="body"/>
          </p:nvPr>
        </p:nvSpPr>
        <p:spPr>
          <a:xfrm>
            <a:off x="444222" y="1430737"/>
            <a:ext cx="7904700" cy="3161100"/>
          </a:xfrm>
          <a:prstGeom prst="rect">
            <a:avLst/>
          </a:prstGeom>
          <a:noFill/>
          <a:ln>
            <a:noFill/>
          </a:ln>
        </p:spPr>
        <p:txBody>
          <a:bodyPr anchorCtr="0" anchor="t" bIns="91425" lIns="91425" spcFirstLastPara="1" rIns="91425" wrap="square" tIns="91425">
            <a:normAutofit fontScale="85000" lnSpcReduction="10000"/>
          </a:bodyPr>
          <a:lstStyle/>
          <a:p>
            <a:pPr indent="-325755" lvl="0" marL="457200" rtl="0" algn="l">
              <a:lnSpc>
                <a:spcPct val="115000"/>
              </a:lnSpc>
              <a:spcBef>
                <a:spcPts val="0"/>
              </a:spcBef>
              <a:spcAft>
                <a:spcPts val="0"/>
              </a:spcAft>
              <a:buClr>
                <a:srgbClr val="8190A0"/>
              </a:buClr>
              <a:buSzPct val="85714"/>
              <a:buChar char="●"/>
            </a:pPr>
            <a:r>
              <a:rPr b="1" lang="en">
                <a:solidFill>
                  <a:srgbClr val="8190A0"/>
                </a:solidFill>
              </a:rPr>
              <a:t>Maintain a Single Source Repository</a:t>
            </a:r>
            <a:endParaRPr>
              <a:solidFill>
                <a:srgbClr val="8190A0"/>
              </a:solidFill>
            </a:endParaRPr>
          </a:p>
          <a:p>
            <a:pPr indent="-325755" lvl="0" marL="457200" rtl="0" algn="l">
              <a:lnSpc>
                <a:spcPct val="115000"/>
              </a:lnSpc>
              <a:spcBef>
                <a:spcPts val="0"/>
              </a:spcBef>
              <a:spcAft>
                <a:spcPts val="0"/>
              </a:spcAft>
              <a:buClr>
                <a:srgbClr val="8190A0"/>
              </a:buClr>
              <a:buSzPct val="85714"/>
              <a:buChar char="●"/>
            </a:pPr>
            <a:r>
              <a:rPr b="1" lang="en">
                <a:solidFill>
                  <a:srgbClr val="8190A0"/>
                </a:solidFill>
              </a:rPr>
              <a:t>Small Batches of code in a integration</a:t>
            </a:r>
            <a:endParaRPr>
              <a:solidFill>
                <a:srgbClr val="8190A0"/>
              </a:solidFill>
            </a:endParaRPr>
          </a:p>
          <a:p>
            <a:pPr indent="-325755" lvl="0" marL="457200" rtl="0" algn="l">
              <a:lnSpc>
                <a:spcPct val="115000"/>
              </a:lnSpc>
              <a:spcBef>
                <a:spcPts val="0"/>
              </a:spcBef>
              <a:spcAft>
                <a:spcPts val="0"/>
              </a:spcAft>
              <a:buClr>
                <a:srgbClr val="8190A0"/>
              </a:buClr>
              <a:buSzPct val="85714"/>
              <a:buChar char="●"/>
            </a:pPr>
            <a:r>
              <a:rPr b="1" lang="en">
                <a:solidFill>
                  <a:srgbClr val="8190A0"/>
                </a:solidFill>
              </a:rPr>
              <a:t>Automate the Build &amp; Test</a:t>
            </a:r>
            <a:endParaRPr>
              <a:solidFill>
                <a:srgbClr val="8190A0"/>
              </a:solidFill>
            </a:endParaRPr>
          </a:p>
          <a:p>
            <a:pPr indent="-325755" lvl="0" marL="457200" rtl="0" algn="l">
              <a:lnSpc>
                <a:spcPct val="115000"/>
              </a:lnSpc>
              <a:spcBef>
                <a:spcPts val="0"/>
              </a:spcBef>
              <a:spcAft>
                <a:spcPts val="0"/>
              </a:spcAft>
              <a:buClr>
                <a:srgbClr val="8190A0"/>
              </a:buClr>
              <a:buSzPct val="85714"/>
              <a:buChar char="●"/>
            </a:pPr>
            <a:r>
              <a:rPr b="1" lang="en">
                <a:solidFill>
                  <a:srgbClr val="8190A0"/>
                </a:solidFill>
              </a:rPr>
              <a:t>Make Your Build Self-Testing</a:t>
            </a:r>
            <a:endParaRPr>
              <a:solidFill>
                <a:srgbClr val="8190A0"/>
              </a:solidFill>
            </a:endParaRPr>
          </a:p>
          <a:p>
            <a:pPr indent="-325755" lvl="0" marL="457200" rtl="0" algn="l">
              <a:lnSpc>
                <a:spcPct val="115000"/>
              </a:lnSpc>
              <a:spcBef>
                <a:spcPts val="0"/>
              </a:spcBef>
              <a:spcAft>
                <a:spcPts val="0"/>
              </a:spcAft>
              <a:buClr>
                <a:srgbClr val="8190A0"/>
              </a:buClr>
              <a:buSzPct val="85714"/>
              <a:buChar char="●"/>
            </a:pPr>
            <a:r>
              <a:rPr b="1" lang="en">
                <a:solidFill>
                  <a:srgbClr val="8190A0"/>
                </a:solidFill>
              </a:rPr>
              <a:t>Every Commit Should Build the Mainline on an Integration Machine</a:t>
            </a:r>
            <a:endParaRPr>
              <a:solidFill>
                <a:srgbClr val="8190A0"/>
              </a:solidFill>
            </a:endParaRPr>
          </a:p>
          <a:p>
            <a:pPr indent="-325755" lvl="0" marL="457200" rtl="0" algn="l">
              <a:lnSpc>
                <a:spcPct val="115000"/>
              </a:lnSpc>
              <a:spcBef>
                <a:spcPts val="0"/>
              </a:spcBef>
              <a:spcAft>
                <a:spcPts val="0"/>
              </a:spcAft>
              <a:buClr>
                <a:srgbClr val="8190A0"/>
              </a:buClr>
              <a:buSzPct val="85714"/>
              <a:buChar char="●"/>
            </a:pPr>
            <a:r>
              <a:rPr b="1" lang="en">
                <a:solidFill>
                  <a:srgbClr val="8190A0"/>
                </a:solidFill>
              </a:rPr>
              <a:t>Fix Broken Builds Immediately</a:t>
            </a:r>
            <a:endParaRPr>
              <a:solidFill>
                <a:srgbClr val="8190A0"/>
              </a:solidFill>
            </a:endParaRPr>
          </a:p>
          <a:p>
            <a:pPr indent="-325755" lvl="0" marL="457200" rtl="0" algn="l">
              <a:lnSpc>
                <a:spcPct val="115000"/>
              </a:lnSpc>
              <a:spcBef>
                <a:spcPts val="0"/>
              </a:spcBef>
              <a:spcAft>
                <a:spcPts val="0"/>
              </a:spcAft>
              <a:buClr>
                <a:srgbClr val="8190A0"/>
              </a:buClr>
              <a:buSzPct val="85714"/>
              <a:buChar char="●"/>
            </a:pPr>
            <a:r>
              <a:rPr b="1" lang="en">
                <a:solidFill>
                  <a:srgbClr val="8190A0"/>
                </a:solidFill>
              </a:rPr>
              <a:t>Keep the Build &amp; Test Fast</a:t>
            </a:r>
            <a:endParaRPr>
              <a:solidFill>
                <a:srgbClr val="8190A0"/>
              </a:solidFill>
            </a:endParaRPr>
          </a:p>
          <a:p>
            <a:pPr indent="-325755" lvl="0" marL="457200" rtl="0" algn="l">
              <a:lnSpc>
                <a:spcPct val="115000"/>
              </a:lnSpc>
              <a:spcBef>
                <a:spcPts val="0"/>
              </a:spcBef>
              <a:spcAft>
                <a:spcPts val="0"/>
              </a:spcAft>
              <a:buClr>
                <a:srgbClr val="8190A0"/>
              </a:buClr>
              <a:buSzPct val="85714"/>
              <a:buChar char="●"/>
            </a:pPr>
            <a:r>
              <a:rPr b="1" lang="en">
                <a:solidFill>
                  <a:srgbClr val="8190A0"/>
                </a:solidFill>
              </a:rPr>
              <a:t>Test in a Clone of the Production Environment</a:t>
            </a:r>
            <a:endParaRPr>
              <a:solidFill>
                <a:srgbClr val="8190A0"/>
              </a:solidFill>
            </a:endParaRPr>
          </a:p>
          <a:p>
            <a:pPr indent="-325755" lvl="0" marL="457200" rtl="0" algn="l">
              <a:lnSpc>
                <a:spcPct val="115000"/>
              </a:lnSpc>
              <a:spcBef>
                <a:spcPts val="0"/>
              </a:spcBef>
              <a:spcAft>
                <a:spcPts val="0"/>
              </a:spcAft>
              <a:buClr>
                <a:srgbClr val="8190A0"/>
              </a:buClr>
              <a:buSzPct val="85714"/>
              <a:buChar char="●"/>
            </a:pPr>
            <a:r>
              <a:rPr b="1" lang="en">
                <a:solidFill>
                  <a:srgbClr val="8190A0"/>
                </a:solidFill>
              </a:rPr>
              <a:t>Everyone can see what's happening</a:t>
            </a:r>
            <a:endParaRPr b="1">
              <a:solidFill>
                <a:srgbClr val="8190A0"/>
              </a:solidFill>
            </a:endParaRPr>
          </a:p>
          <a:p>
            <a:pPr indent="0" lvl="0" marL="114300" rtl="0" algn="l">
              <a:lnSpc>
                <a:spcPct val="115000"/>
              </a:lnSpc>
              <a:spcBef>
                <a:spcPts val="0"/>
              </a:spcBef>
              <a:spcAft>
                <a:spcPts val="0"/>
              </a:spcAft>
              <a:buSzPct val="128571"/>
              <a:buNone/>
            </a:pPr>
            <a:r>
              <a:t/>
            </a:r>
            <a:endParaRPr sz="1400"/>
          </a:p>
        </p:txBody>
      </p:sp>
      <p:sp>
        <p:nvSpPr>
          <p:cNvPr id="652" name="Google Shape;652;p79"/>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CI Techniques</a:t>
            </a:r>
            <a:endParaRPr sz="2800">
              <a:solidFill>
                <a:srgbClr val="EE0033"/>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0" st="0"/>
                                            </p:txEl>
                                          </p:spTgt>
                                        </p:tgtEl>
                                        <p:attrNameLst>
                                          <p:attrName>style.visibility</p:attrName>
                                        </p:attrNameLst>
                                      </p:cBhvr>
                                      <p:to>
                                        <p:strVal val="visible"/>
                                      </p:to>
                                    </p:set>
                                    <p:animEffect filter="fade" transition="in">
                                      <p:cBhvr>
                                        <p:cTn dur="500"/>
                                        <p:tgtEl>
                                          <p:spTgt spid="6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1" st="1"/>
                                            </p:txEl>
                                          </p:spTgt>
                                        </p:tgtEl>
                                        <p:attrNameLst>
                                          <p:attrName>style.visibility</p:attrName>
                                        </p:attrNameLst>
                                      </p:cBhvr>
                                      <p:to>
                                        <p:strVal val="visible"/>
                                      </p:to>
                                    </p:set>
                                    <p:animEffect filter="fade" transition="in">
                                      <p:cBhvr>
                                        <p:cTn dur="500"/>
                                        <p:tgtEl>
                                          <p:spTgt spid="6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2" st="2"/>
                                            </p:txEl>
                                          </p:spTgt>
                                        </p:tgtEl>
                                        <p:attrNameLst>
                                          <p:attrName>style.visibility</p:attrName>
                                        </p:attrNameLst>
                                      </p:cBhvr>
                                      <p:to>
                                        <p:strVal val="visible"/>
                                      </p:to>
                                    </p:set>
                                    <p:animEffect filter="fade" transition="in">
                                      <p:cBhvr>
                                        <p:cTn dur="500"/>
                                        <p:tgtEl>
                                          <p:spTgt spid="6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3" st="3"/>
                                            </p:txEl>
                                          </p:spTgt>
                                        </p:tgtEl>
                                        <p:attrNameLst>
                                          <p:attrName>style.visibility</p:attrName>
                                        </p:attrNameLst>
                                      </p:cBhvr>
                                      <p:to>
                                        <p:strVal val="visible"/>
                                      </p:to>
                                    </p:set>
                                    <p:animEffect filter="fade" transition="in">
                                      <p:cBhvr>
                                        <p:cTn dur="500"/>
                                        <p:tgtEl>
                                          <p:spTgt spid="6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4" st="4"/>
                                            </p:txEl>
                                          </p:spTgt>
                                        </p:tgtEl>
                                        <p:attrNameLst>
                                          <p:attrName>style.visibility</p:attrName>
                                        </p:attrNameLst>
                                      </p:cBhvr>
                                      <p:to>
                                        <p:strVal val="visible"/>
                                      </p:to>
                                    </p:set>
                                    <p:animEffect filter="fade" transition="in">
                                      <p:cBhvr>
                                        <p:cTn dur="500"/>
                                        <p:tgtEl>
                                          <p:spTgt spid="6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5" st="5"/>
                                            </p:txEl>
                                          </p:spTgt>
                                        </p:tgtEl>
                                        <p:attrNameLst>
                                          <p:attrName>style.visibility</p:attrName>
                                        </p:attrNameLst>
                                      </p:cBhvr>
                                      <p:to>
                                        <p:strVal val="visible"/>
                                      </p:to>
                                    </p:set>
                                    <p:animEffect filter="fade" transition="in">
                                      <p:cBhvr>
                                        <p:cTn dur="500"/>
                                        <p:tgtEl>
                                          <p:spTgt spid="65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6" st="6"/>
                                            </p:txEl>
                                          </p:spTgt>
                                        </p:tgtEl>
                                        <p:attrNameLst>
                                          <p:attrName>style.visibility</p:attrName>
                                        </p:attrNameLst>
                                      </p:cBhvr>
                                      <p:to>
                                        <p:strVal val="visible"/>
                                      </p:to>
                                    </p:set>
                                    <p:animEffect filter="fade" transition="in">
                                      <p:cBhvr>
                                        <p:cTn dur="500"/>
                                        <p:tgtEl>
                                          <p:spTgt spid="65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7" st="7"/>
                                            </p:txEl>
                                          </p:spTgt>
                                        </p:tgtEl>
                                        <p:attrNameLst>
                                          <p:attrName>style.visibility</p:attrName>
                                        </p:attrNameLst>
                                      </p:cBhvr>
                                      <p:to>
                                        <p:strVal val="visible"/>
                                      </p:to>
                                    </p:set>
                                    <p:animEffect filter="fade" transition="in">
                                      <p:cBhvr>
                                        <p:cTn dur="500"/>
                                        <p:tgtEl>
                                          <p:spTgt spid="65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8" st="8"/>
                                            </p:txEl>
                                          </p:spTgt>
                                        </p:tgtEl>
                                        <p:attrNameLst>
                                          <p:attrName>style.visibility</p:attrName>
                                        </p:attrNameLst>
                                      </p:cBhvr>
                                      <p:to>
                                        <p:strVal val="visible"/>
                                      </p:to>
                                    </p:set>
                                    <p:animEffect filter="fade" transition="in">
                                      <p:cBhvr>
                                        <p:cTn dur="500"/>
                                        <p:tgtEl>
                                          <p:spTgt spid="65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9" st="9"/>
                                            </p:txEl>
                                          </p:spTgt>
                                        </p:tgtEl>
                                        <p:attrNameLst>
                                          <p:attrName>style.visibility</p:attrName>
                                        </p:attrNameLst>
                                      </p:cBhvr>
                                      <p:to>
                                        <p:strVal val="visible"/>
                                      </p:to>
                                    </p:set>
                                    <p:animEffect filter="fade" transition="in">
                                      <p:cBhvr>
                                        <p:cTn dur="500"/>
                                        <p:tgtEl>
                                          <p:spTgt spid="651">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80"/>
          <p:cNvSpPr txBox="1"/>
          <p:nvPr/>
        </p:nvSpPr>
        <p:spPr>
          <a:xfrm>
            <a:off x="501650" y="365500"/>
            <a:ext cx="7936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CI Methodologies - Trunk Based Development</a:t>
            </a:r>
            <a:endParaRPr sz="2800">
              <a:solidFill>
                <a:srgbClr val="EE0033"/>
              </a:solidFill>
              <a:latin typeface="Arial"/>
              <a:ea typeface="Arial"/>
              <a:cs typeface="Arial"/>
              <a:sym typeface="Arial"/>
            </a:endParaRPr>
          </a:p>
        </p:txBody>
      </p:sp>
      <p:pic>
        <p:nvPicPr>
          <p:cNvPr id="658" name="Google Shape;658;p80"/>
          <p:cNvPicPr preferRelativeResize="0"/>
          <p:nvPr/>
        </p:nvPicPr>
        <p:blipFill>
          <a:blip r:embed="rId3">
            <a:alphaModFix/>
          </a:blip>
          <a:stretch>
            <a:fillRect/>
          </a:stretch>
        </p:blipFill>
        <p:spPr>
          <a:xfrm>
            <a:off x="1114425" y="1015048"/>
            <a:ext cx="6915150" cy="34861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1"/>
          <p:cNvSpPr txBox="1"/>
          <p:nvPr/>
        </p:nvSpPr>
        <p:spPr>
          <a:xfrm>
            <a:off x="501650" y="365500"/>
            <a:ext cx="7936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CI Methodologies - Feature Flags</a:t>
            </a:r>
            <a:endParaRPr sz="2800">
              <a:solidFill>
                <a:srgbClr val="EE0033"/>
              </a:solidFill>
              <a:latin typeface="Arial"/>
              <a:ea typeface="Arial"/>
              <a:cs typeface="Arial"/>
              <a:sym typeface="Arial"/>
            </a:endParaRPr>
          </a:p>
        </p:txBody>
      </p:sp>
      <p:pic>
        <p:nvPicPr>
          <p:cNvPr id="664" name="Google Shape;664;p81"/>
          <p:cNvPicPr preferRelativeResize="0"/>
          <p:nvPr/>
        </p:nvPicPr>
        <p:blipFill>
          <a:blip r:embed="rId3">
            <a:alphaModFix/>
          </a:blip>
          <a:stretch>
            <a:fillRect/>
          </a:stretch>
        </p:blipFill>
        <p:spPr>
          <a:xfrm>
            <a:off x="501650" y="1346988"/>
            <a:ext cx="4354725" cy="2449524"/>
          </a:xfrm>
          <a:prstGeom prst="rect">
            <a:avLst/>
          </a:prstGeom>
          <a:noFill/>
          <a:ln>
            <a:noFill/>
          </a:ln>
        </p:spPr>
      </p:pic>
      <p:pic>
        <p:nvPicPr>
          <p:cNvPr id="665" name="Google Shape;665;p81"/>
          <p:cNvPicPr preferRelativeResize="0"/>
          <p:nvPr/>
        </p:nvPicPr>
        <p:blipFill>
          <a:blip r:embed="rId4">
            <a:alphaModFix/>
          </a:blip>
          <a:stretch>
            <a:fillRect/>
          </a:stretch>
        </p:blipFill>
        <p:spPr>
          <a:xfrm>
            <a:off x="5099925" y="1662513"/>
            <a:ext cx="3982826" cy="18184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82"/>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671" name="Google Shape;671;p82"/>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72" name="Google Shape;672;p82"/>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673" name="Google Shape;673;p82"/>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Continuous Delivery Definition</a:t>
            </a:r>
            <a:endParaRPr sz="2800">
              <a:solidFill>
                <a:srgbClr val="EE0033"/>
              </a:solidFill>
              <a:latin typeface="Arial"/>
              <a:ea typeface="Arial"/>
              <a:cs typeface="Arial"/>
              <a:sym typeface="Arial"/>
            </a:endParaRPr>
          </a:p>
        </p:txBody>
      </p:sp>
      <p:sp>
        <p:nvSpPr>
          <p:cNvPr id="674" name="Google Shape;674;p82"/>
          <p:cNvSpPr txBox="1"/>
          <p:nvPr/>
        </p:nvSpPr>
        <p:spPr>
          <a:xfrm flipH="1">
            <a:off x="1927075" y="983975"/>
            <a:ext cx="6360900" cy="99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rPr i="1" lang="en"/>
              <a:t>“Continuous Delivery is the ability to get changes of all types—including new features, configuration changes, bug fixes and experiments—into production, or into the hands of users, safely and quickly in a sustainable way.”</a:t>
            </a:r>
            <a:endParaRPr i="1"/>
          </a:p>
        </p:txBody>
      </p:sp>
      <p:sp>
        <p:nvSpPr>
          <p:cNvPr id="675" name="Google Shape;675;p82"/>
          <p:cNvSpPr/>
          <p:nvPr/>
        </p:nvSpPr>
        <p:spPr>
          <a:xfrm>
            <a:off x="5356056" y="1769862"/>
            <a:ext cx="26421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sng" cap="none" strike="noStrike">
                <a:solidFill>
                  <a:srgbClr val="009688"/>
                </a:solidFill>
                <a:latin typeface="Arial"/>
                <a:ea typeface="Arial"/>
                <a:cs typeface="Arial"/>
                <a:sym typeface="Arial"/>
                <a:hlinkClick r:id="rId5">
                  <a:extLst>
                    <a:ext uri="{A12FA001-AC4F-418D-AE19-62706E023703}">
                      <ahyp:hlinkClr val="tx"/>
                    </a:ext>
                  </a:extLst>
                </a:hlinkClick>
              </a:rPr>
              <a:t>https://continuousdelivery.com/</a:t>
            </a:r>
            <a:endParaRPr b="0" i="0" sz="1400" u="none" cap="none" strike="noStrike">
              <a:solidFill>
                <a:srgbClr val="0C0C0C"/>
              </a:solidFill>
              <a:latin typeface="Arial"/>
              <a:ea typeface="Arial"/>
              <a:cs typeface="Arial"/>
              <a:sym typeface="Arial"/>
            </a:endParaRPr>
          </a:p>
        </p:txBody>
      </p:sp>
      <p:pic>
        <p:nvPicPr>
          <p:cNvPr id="676" name="Google Shape;676;p82"/>
          <p:cNvPicPr preferRelativeResize="0"/>
          <p:nvPr/>
        </p:nvPicPr>
        <p:blipFill>
          <a:blip r:embed="rId6">
            <a:alphaModFix/>
          </a:blip>
          <a:stretch>
            <a:fillRect/>
          </a:stretch>
        </p:blipFill>
        <p:spPr>
          <a:xfrm>
            <a:off x="1940613" y="2175049"/>
            <a:ext cx="5262779" cy="22301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83"/>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682" name="Google Shape;682;p83"/>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83" name="Google Shape;683;p83"/>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684" name="Google Shape;684;p83"/>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Continuous Delivery Benefits</a:t>
            </a:r>
            <a:endParaRPr sz="2800">
              <a:solidFill>
                <a:srgbClr val="EE0033"/>
              </a:solidFill>
              <a:latin typeface="Arial"/>
              <a:ea typeface="Arial"/>
              <a:cs typeface="Arial"/>
              <a:sym typeface="Arial"/>
            </a:endParaRPr>
          </a:p>
        </p:txBody>
      </p:sp>
      <p:sp>
        <p:nvSpPr>
          <p:cNvPr id="685" name="Google Shape;685;p83"/>
          <p:cNvSpPr txBox="1"/>
          <p:nvPr>
            <p:ph idx="4294967295" type="body"/>
          </p:nvPr>
        </p:nvSpPr>
        <p:spPr>
          <a:xfrm>
            <a:off x="444225" y="1430730"/>
            <a:ext cx="7904700" cy="1850100"/>
          </a:xfrm>
          <a:prstGeom prst="rect">
            <a:avLst/>
          </a:prstGeom>
          <a:noFill/>
          <a:ln>
            <a:noFill/>
          </a:ln>
        </p:spPr>
        <p:txBody>
          <a:bodyPr anchorCtr="0" anchor="t" bIns="91425" lIns="91425" spcFirstLastPara="1" rIns="91425" wrap="square" tIns="91425">
            <a:normAutofit lnSpcReduction="10000"/>
          </a:bodyPr>
          <a:lstStyle/>
          <a:p>
            <a:pPr indent="-361950" lvl="0" marL="457200" rtl="0" algn="l">
              <a:lnSpc>
                <a:spcPct val="115000"/>
              </a:lnSpc>
              <a:spcBef>
                <a:spcPts val="0"/>
              </a:spcBef>
              <a:spcAft>
                <a:spcPts val="0"/>
              </a:spcAft>
              <a:buClr>
                <a:srgbClr val="8190A0"/>
              </a:buClr>
              <a:buSzPts val="2100"/>
              <a:buChar char="•"/>
            </a:pPr>
            <a:r>
              <a:rPr b="1" lang="en">
                <a:solidFill>
                  <a:srgbClr val="8190A0"/>
                </a:solidFill>
              </a:rPr>
              <a:t>Ensures that every change to the system is releasable</a:t>
            </a:r>
            <a:endParaRPr b="1">
              <a:solidFill>
                <a:srgbClr val="8190A0"/>
              </a:solidFill>
            </a:endParaRPr>
          </a:p>
          <a:p>
            <a:pPr indent="-361950" lvl="0" marL="457200" rtl="0" algn="l">
              <a:lnSpc>
                <a:spcPct val="115000"/>
              </a:lnSpc>
              <a:spcBef>
                <a:spcPts val="0"/>
              </a:spcBef>
              <a:spcAft>
                <a:spcPts val="0"/>
              </a:spcAft>
              <a:buClr>
                <a:srgbClr val="8190A0"/>
              </a:buClr>
              <a:buSzPts val="2100"/>
              <a:buChar char="•"/>
            </a:pPr>
            <a:r>
              <a:rPr b="1" lang="en">
                <a:solidFill>
                  <a:srgbClr val="8190A0"/>
                </a:solidFill>
              </a:rPr>
              <a:t>Lowers risk of each release - makes releases “boring”</a:t>
            </a:r>
            <a:endParaRPr b="1">
              <a:solidFill>
                <a:srgbClr val="8190A0"/>
              </a:solidFill>
            </a:endParaRPr>
          </a:p>
          <a:p>
            <a:pPr indent="-361950" lvl="0" marL="457200" rtl="0" algn="l">
              <a:lnSpc>
                <a:spcPct val="115000"/>
              </a:lnSpc>
              <a:spcBef>
                <a:spcPts val="0"/>
              </a:spcBef>
              <a:spcAft>
                <a:spcPts val="0"/>
              </a:spcAft>
              <a:buClr>
                <a:srgbClr val="8190A0"/>
              </a:buClr>
              <a:buSzPts val="2100"/>
              <a:buChar char="•"/>
            </a:pPr>
            <a:r>
              <a:rPr b="1" lang="en">
                <a:solidFill>
                  <a:srgbClr val="8190A0"/>
                </a:solidFill>
              </a:rPr>
              <a:t>Delivers value more frequently</a:t>
            </a:r>
            <a:endParaRPr b="1">
              <a:solidFill>
                <a:srgbClr val="8190A0"/>
              </a:solidFill>
            </a:endParaRPr>
          </a:p>
          <a:p>
            <a:pPr indent="-361950" lvl="0" marL="457200" rtl="0" algn="l">
              <a:lnSpc>
                <a:spcPct val="115000"/>
              </a:lnSpc>
              <a:spcBef>
                <a:spcPts val="0"/>
              </a:spcBef>
              <a:spcAft>
                <a:spcPts val="0"/>
              </a:spcAft>
              <a:buClr>
                <a:srgbClr val="8190A0"/>
              </a:buClr>
              <a:buSzPts val="2100"/>
              <a:buChar char="•"/>
            </a:pPr>
            <a:r>
              <a:rPr b="1" lang="en">
                <a:solidFill>
                  <a:srgbClr val="8190A0"/>
                </a:solidFill>
              </a:rPr>
              <a:t>Get fast feedback on what users care about</a:t>
            </a:r>
            <a:endParaRPr b="1">
              <a:solidFill>
                <a:srgbClr val="8190A0"/>
              </a:solidFill>
            </a:endParaRPr>
          </a:p>
          <a:p>
            <a:pPr indent="0" lvl="0" marL="0" rtl="0" algn="l">
              <a:lnSpc>
                <a:spcPct val="115000"/>
              </a:lnSpc>
              <a:spcBef>
                <a:spcPts val="0"/>
              </a:spcBef>
              <a:spcAft>
                <a:spcPts val="0"/>
              </a:spcAft>
              <a:buSzPts val="1800"/>
              <a:buNone/>
            </a:pPr>
            <a:r>
              <a:t/>
            </a:r>
            <a:endParaRPr sz="14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84"/>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691" name="Google Shape;691;p84"/>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92" name="Google Shape;692;p84"/>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693" name="Google Shape;693;p84"/>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Continuous Delivery Practices</a:t>
            </a:r>
            <a:endParaRPr sz="2800">
              <a:solidFill>
                <a:srgbClr val="EE0033"/>
              </a:solidFill>
              <a:latin typeface="Arial"/>
              <a:ea typeface="Arial"/>
              <a:cs typeface="Arial"/>
              <a:sym typeface="Arial"/>
            </a:endParaRPr>
          </a:p>
        </p:txBody>
      </p:sp>
      <p:pic>
        <p:nvPicPr>
          <p:cNvPr id="694" name="Google Shape;694;p84"/>
          <p:cNvPicPr preferRelativeResize="0"/>
          <p:nvPr/>
        </p:nvPicPr>
        <p:blipFill rotWithShape="1">
          <a:blip r:embed="rId5">
            <a:alphaModFix/>
          </a:blip>
          <a:srcRect b="6751" l="22957" r="22924" t="10405"/>
          <a:stretch/>
        </p:blipFill>
        <p:spPr>
          <a:xfrm>
            <a:off x="2931625" y="1085525"/>
            <a:ext cx="3280752" cy="282452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p85"/>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700" name="Google Shape;700;p85"/>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701" name="Google Shape;701;p85"/>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702" name="Google Shape;702;p85"/>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Continuous Delivery Practices</a:t>
            </a:r>
            <a:endParaRPr sz="2800">
              <a:solidFill>
                <a:srgbClr val="EE0033"/>
              </a:solidFill>
              <a:latin typeface="Arial"/>
              <a:ea typeface="Arial"/>
              <a:cs typeface="Arial"/>
              <a:sym typeface="Arial"/>
            </a:endParaRPr>
          </a:p>
        </p:txBody>
      </p:sp>
      <p:pic>
        <p:nvPicPr>
          <p:cNvPr id="703" name="Google Shape;703;p85"/>
          <p:cNvPicPr preferRelativeResize="0"/>
          <p:nvPr/>
        </p:nvPicPr>
        <p:blipFill>
          <a:blip r:embed="rId5">
            <a:alphaModFix/>
          </a:blip>
          <a:stretch>
            <a:fillRect/>
          </a:stretch>
        </p:blipFill>
        <p:spPr>
          <a:xfrm>
            <a:off x="2298838" y="1117548"/>
            <a:ext cx="4546333" cy="34097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6"/>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CI/CD Tools &amp; System</a:t>
            </a:r>
            <a:endParaRPr sz="2800">
              <a:solidFill>
                <a:srgbClr val="EE0033"/>
              </a:solidFill>
              <a:latin typeface="Arial"/>
              <a:ea typeface="Arial"/>
              <a:cs typeface="Arial"/>
              <a:sym typeface="Arial"/>
            </a:endParaRPr>
          </a:p>
        </p:txBody>
      </p:sp>
      <p:sp>
        <p:nvSpPr>
          <p:cNvPr id="709" name="Google Shape;709;p86"/>
          <p:cNvSpPr txBox="1"/>
          <p:nvPr/>
        </p:nvSpPr>
        <p:spPr>
          <a:xfrm>
            <a:off x="866275" y="1019600"/>
            <a:ext cx="3568200" cy="20625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SzPts val="1600"/>
              <a:buFont typeface="Sarabun"/>
              <a:buChar char="●"/>
            </a:pPr>
            <a:r>
              <a:rPr lang="en" sz="1600">
                <a:latin typeface="Sarabun"/>
                <a:ea typeface="Sarabun"/>
                <a:cs typeface="Sarabun"/>
                <a:sym typeface="Sarabun"/>
              </a:rPr>
              <a:t>Automation testing tools</a:t>
            </a:r>
            <a:endParaRPr sz="1600">
              <a:latin typeface="Sarabun"/>
              <a:ea typeface="Sarabun"/>
              <a:cs typeface="Sarabun"/>
              <a:sym typeface="Sarabun"/>
            </a:endParaRPr>
          </a:p>
          <a:p>
            <a:pPr indent="-330200" lvl="1" marL="914400" rtl="0" algn="l">
              <a:spcBef>
                <a:spcPts val="0"/>
              </a:spcBef>
              <a:spcAft>
                <a:spcPts val="0"/>
              </a:spcAft>
              <a:buSzPts val="1600"/>
              <a:buFont typeface="Sarabun"/>
              <a:buChar char="○"/>
            </a:pPr>
            <a:r>
              <a:rPr lang="en" sz="1600">
                <a:latin typeface="Sarabun"/>
                <a:ea typeface="Sarabun"/>
                <a:cs typeface="Sarabun"/>
                <a:sym typeface="Sarabun"/>
              </a:rPr>
              <a:t>Unit Test</a:t>
            </a:r>
            <a:endParaRPr sz="1600">
              <a:latin typeface="Sarabun"/>
              <a:ea typeface="Sarabun"/>
              <a:cs typeface="Sarabun"/>
              <a:sym typeface="Sarabun"/>
            </a:endParaRPr>
          </a:p>
          <a:p>
            <a:pPr indent="-330200" lvl="1" marL="914400" rtl="0" algn="l">
              <a:spcBef>
                <a:spcPts val="0"/>
              </a:spcBef>
              <a:spcAft>
                <a:spcPts val="0"/>
              </a:spcAft>
              <a:buSzPts val="1600"/>
              <a:buFont typeface="Sarabun"/>
              <a:buChar char="○"/>
            </a:pPr>
            <a:r>
              <a:rPr lang="en" sz="1600">
                <a:latin typeface="Sarabun"/>
                <a:ea typeface="Sarabun"/>
                <a:cs typeface="Sarabun"/>
                <a:sym typeface="Sarabun"/>
              </a:rPr>
              <a:t>Component Test</a:t>
            </a:r>
            <a:endParaRPr sz="1600">
              <a:latin typeface="Sarabun"/>
              <a:ea typeface="Sarabun"/>
              <a:cs typeface="Sarabun"/>
              <a:sym typeface="Sarabun"/>
            </a:endParaRPr>
          </a:p>
          <a:p>
            <a:pPr indent="-330200" lvl="1" marL="914400" rtl="0" algn="l">
              <a:spcBef>
                <a:spcPts val="0"/>
              </a:spcBef>
              <a:spcAft>
                <a:spcPts val="0"/>
              </a:spcAft>
              <a:buSzPts val="1600"/>
              <a:buFont typeface="Sarabun"/>
              <a:buChar char="○"/>
            </a:pPr>
            <a:r>
              <a:rPr lang="en" sz="1600">
                <a:latin typeface="Sarabun"/>
                <a:ea typeface="Sarabun"/>
                <a:cs typeface="Sarabun"/>
                <a:sym typeface="Sarabun"/>
              </a:rPr>
              <a:t>Performance Test</a:t>
            </a:r>
            <a:endParaRPr sz="1600">
              <a:latin typeface="Sarabun"/>
              <a:ea typeface="Sarabun"/>
              <a:cs typeface="Sarabun"/>
              <a:sym typeface="Sarabun"/>
            </a:endParaRPr>
          </a:p>
          <a:p>
            <a:pPr indent="-330200" lvl="1" marL="914400" rtl="0" algn="l">
              <a:spcBef>
                <a:spcPts val="0"/>
              </a:spcBef>
              <a:spcAft>
                <a:spcPts val="0"/>
              </a:spcAft>
              <a:buSzPts val="1600"/>
              <a:buFont typeface="Sarabun"/>
              <a:buChar char="○"/>
            </a:pPr>
            <a:r>
              <a:rPr lang="en" sz="1600">
                <a:latin typeface="Sarabun"/>
                <a:ea typeface="Sarabun"/>
                <a:cs typeface="Sarabun"/>
                <a:sym typeface="Sarabun"/>
              </a:rPr>
              <a:t>Acceptance Test</a:t>
            </a:r>
            <a:endParaRPr sz="1600">
              <a:latin typeface="Sarabun"/>
              <a:ea typeface="Sarabun"/>
              <a:cs typeface="Sarabun"/>
              <a:sym typeface="Sarabun"/>
            </a:endParaRPr>
          </a:p>
          <a:p>
            <a:pPr indent="-330200" lvl="1" marL="914400" rtl="0" algn="l">
              <a:spcBef>
                <a:spcPts val="0"/>
              </a:spcBef>
              <a:spcAft>
                <a:spcPts val="0"/>
              </a:spcAft>
              <a:buSzPts val="1600"/>
              <a:buFont typeface="Sarabun"/>
              <a:buChar char="○"/>
            </a:pPr>
            <a:r>
              <a:rPr lang="en" sz="1600">
                <a:latin typeface="Sarabun"/>
                <a:ea typeface="Sarabun"/>
                <a:cs typeface="Sarabun"/>
                <a:sym typeface="Sarabun"/>
              </a:rPr>
              <a:t>UI Test</a:t>
            </a:r>
            <a:endParaRPr sz="1600">
              <a:latin typeface="Sarabun"/>
              <a:ea typeface="Sarabun"/>
              <a:cs typeface="Sarabun"/>
              <a:sym typeface="Sarabun"/>
            </a:endParaRPr>
          </a:p>
          <a:p>
            <a:pPr indent="-330200" lvl="1" marL="914400" rtl="0" algn="l">
              <a:spcBef>
                <a:spcPts val="0"/>
              </a:spcBef>
              <a:spcAft>
                <a:spcPts val="0"/>
              </a:spcAft>
              <a:buSzPts val="1600"/>
              <a:buFont typeface="Sarabun"/>
              <a:buChar char="○"/>
            </a:pPr>
            <a:r>
              <a:rPr lang="en" sz="1600">
                <a:latin typeface="Sarabun"/>
                <a:ea typeface="Sarabun"/>
                <a:cs typeface="Sarabun"/>
                <a:sym typeface="Sarabun"/>
              </a:rPr>
              <a:t>...</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Automation code analysis tool</a:t>
            </a:r>
            <a:endParaRPr sz="1600">
              <a:latin typeface="Sarabun"/>
              <a:ea typeface="Sarabun"/>
              <a:cs typeface="Sarabun"/>
              <a:sym typeface="Sarabun"/>
            </a:endParaRPr>
          </a:p>
        </p:txBody>
      </p:sp>
      <p:pic>
        <p:nvPicPr>
          <p:cNvPr id="710" name="Google Shape;710;p86"/>
          <p:cNvPicPr preferRelativeResize="0"/>
          <p:nvPr/>
        </p:nvPicPr>
        <p:blipFill>
          <a:blip r:embed="rId3">
            <a:alphaModFix/>
          </a:blip>
          <a:stretch>
            <a:fillRect/>
          </a:stretch>
        </p:blipFill>
        <p:spPr>
          <a:xfrm>
            <a:off x="4691462" y="963693"/>
            <a:ext cx="2300675" cy="1346325"/>
          </a:xfrm>
          <a:prstGeom prst="rect">
            <a:avLst/>
          </a:prstGeom>
          <a:noFill/>
          <a:ln>
            <a:noFill/>
          </a:ln>
        </p:spPr>
      </p:pic>
      <p:pic>
        <p:nvPicPr>
          <p:cNvPr id="711" name="Google Shape;711;p86"/>
          <p:cNvPicPr preferRelativeResize="0"/>
          <p:nvPr/>
        </p:nvPicPr>
        <p:blipFill>
          <a:blip r:embed="rId4">
            <a:alphaModFix/>
          </a:blip>
          <a:stretch>
            <a:fillRect/>
          </a:stretch>
        </p:blipFill>
        <p:spPr>
          <a:xfrm>
            <a:off x="7249125" y="888700"/>
            <a:ext cx="1566425" cy="1496300"/>
          </a:xfrm>
          <a:prstGeom prst="rect">
            <a:avLst/>
          </a:prstGeom>
          <a:noFill/>
          <a:ln>
            <a:noFill/>
          </a:ln>
        </p:spPr>
      </p:pic>
      <p:pic>
        <p:nvPicPr>
          <p:cNvPr id="712" name="Google Shape;712;p86"/>
          <p:cNvPicPr preferRelativeResize="0"/>
          <p:nvPr/>
        </p:nvPicPr>
        <p:blipFill rotWithShape="1">
          <a:blip r:embed="rId5">
            <a:alphaModFix/>
          </a:blip>
          <a:srcRect b="0" l="19155" r="21613" t="0"/>
          <a:stretch/>
        </p:blipFill>
        <p:spPr>
          <a:xfrm>
            <a:off x="7338400" y="2571750"/>
            <a:ext cx="1685525" cy="1496300"/>
          </a:xfrm>
          <a:prstGeom prst="rect">
            <a:avLst/>
          </a:prstGeom>
          <a:noFill/>
          <a:ln>
            <a:noFill/>
          </a:ln>
        </p:spPr>
      </p:pic>
      <p:pic>
        <p:nvPicPr>
          <p:cNvPr id="713" name="Google Shape;713;p86"/>
          <p:cNvPicPr preferRelativeResize="0"/>
          <p:nvPr/>
        </p:nvPicPr>
        <p:blipFill>
          <a:blip r:embed="rId6">
            <a:alphaModFix/>
          </a:blip>
          <a:stretch>
            <a:fillRect/>
          </a:stretch>
        </p:blipFill>
        <p:spPr>
          <a:xfrm>
            <a:off x="4267800" y="2720400"/>
            <a:ext cx="2981325" cy="1533525"/>
          </a:xfrm>
          <a:prstGeom prst="rect">
            <a:avLst/>
          </a:prstGeom>
          <a:noFill/>
          <a:ln>
            <a:noFill/>
          </a:ln>
        </p:spPr>
      </p:pic>
      <p:pic>
        <p:nvPicPr>
          <p:cNvPr id="714" name="Google Shape;714;p86"/>
          <p:cNvPicPr preferRelativeResize="0"/>
          <p:nvPr/>
        </p:nvPicPr>
        <p:blipFill>
          <a:blip r:embed="rId7">
            <a:alphaModFix/>
          </a:blip>
          <a:stretch>
            <a:fillRect/>
          </a:stretch>
        </p:blipFill>
        <p:spPr>
          <a:xfrm>
            <a:off x="462850" y="3135975"/>
            <a:ext cx="1366325" cy="1084375"/>
          </a:xfrm>
          <a:prstGeom prst="rect">
            <a:avLst/>
          </a:prstGeom>
          <a:noFill/>
          <a:ln>
            <a:noFill/>
          </a:ln>
        </p:spPr>
      </p:pic>
      <p:pic>
        <p:nvPicPr>
          <p:cNvPr id="715" name="Google Shape;715;p86"/>
          <p:cNvPicPr preferRelativeResize="0"/>
          <p:nvPr/>
        </p:nvPicPr>
        <p:blipFill>
          <a:blip r:embed="rId8">
            <a:alphaModFix/>
          </a:blip>
          <a:stretch>
            <a:fillRect/>
          </a:stretch>
        </p:blipFill>
        <p:spPr>
          <a:xfrm>
            <a:off x="2080900" y="3213000"/>
            <a:ext cx="2545325" cy="863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nvSpPr>
        <p:spPr>
          <a:xfrm>
            <a:off x="501650" y="365500"/>
            <a:ext cx="7430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Problem when system growth</a:t>
            </a:r>
            <a:endParaRPr sz="2800">
              <a:solidFill>
                <a:srgbClr val="EE0033"/>
              </a:solidFill>
              <a:latin typeface="Arial"/>
              <a:ea typeface="Arial"/>
              <a:cs typeface="Arial"/>
              <a:sym typeface="Arial"/>
            </a:endParaRPr>
          </a:p>
        </p:txBody>
      </p:sp>
      <p:pic>
        <p:nvPicPr>
          <p:cNvPr id="200" name="Google Shape;200;p33"/>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201" name="Google Shape;201;p33"/>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02" name="Google Shape;202;p33"/>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203" name="Google Shape;203;p33"/>
          <p:cNvSpPr txBox="1"/>
          <p:nvPr>
            <p:ph idx="4294967295" type="body"/>
          </p:nvPr>
        </p:nvSpPr>
        <p:spPr>
          <a:xfrm>
            <a:off x="444222" y="1430737"/>
            <a:ext cx="7904700" cy="31611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8190A0"/>
              </a:buClr>
              <a:buSzPts val="1800"/>
              <a:buChar char="•"/>
            </a:pPr>
            <a:r>
              <a:rPr b="1" lang="en">
                <a:solidFill>
                  <a:srgbClr val="8190A0"/>
                </a:solidFill>
              </a:rPr>
              <a:t>Large code base, multiple functions in one repository.</a:t>
            </a:r>
            <a:endParaRPr b="1">
              <a:solidFill>
                <a:srgbClr val="8190A0"/>
              </a:solidFill>
            </a:endParaRPr>
          </a:p>
          <a:p>
            <a:pPr indent="-342900" lvl="0" marL="457200" rtl="0" algn="l">
              <a:lnSpc>
                <a:spcPct val="115000"/>
              </a:lnSpc>
              <a:spcBef>
                <a:spcPts val="0"/>
              </a:spcBef>
              <a:spcAft>
                <a:spcPts val="0"/>
              </a:spcAft>
              <a:buClr>
                <a:srgbClr val="8190A0"/>
              </a:buClr>
              <a:buSzPts val="1800"/>
              <a:buChar char="•"/>
            </a:pPr>
            <a:r>
              <a:rPr b="1" lang="en">
                <a:solidFill>
                  <a:srgbClr val="8190A0"/>
                </a:solidFill>
              </a:rPr>
              <a:t>Too many dependencies need to managed.</a:t>
            </a:r>
            <a:endParaRPr b="1">
              <a:solidFill>
                <a:srgbClr val="8190A0"/>
              </a:solidFill>
            </a:endParaRPr>
          </a:p>
          <a:p>
            <a:pPr indent="-342900" lvl="0" marL="457200" rtl="0" algn="l">
              <a:lnSpc>
                <a:spcPct val="115000"/>
              </a:lnSpc>
              <a:spcBef>
                <a:spcPts val="0"/>
              </a:spcBef>
              <a:spcAft>
                <a:spcPts val="0"/>
              </a:spcAft>
              <a:buClr>
                <a:srgbClr val="8190A0"/>
              </a:buClr>
              <a:buSzPts val="1800"/>
              <a:buChar char="•"/>
            </a:pPr>
            <a:r>
              <a:rPr b="1" lang="en">
                <a:solidFill>
                  <a:srgbClr val="8190A0"/>
                </a:solidFill>
              </a:rPr>
              <a:t>Too many tests, need many hours to complete tests.</a:t>
            </a:r>
            <a:endParaRPr b="1">
              <a:solidFill>
                <a:srgbClr val="8190A0"/>
              </a:solidFill>
            </a:endParaRPr>
          </a:p>
          <a:p>
            <a:pPr indent="-361950" lvl="0" marL="457200" rtl="0" algn="l">
              <a:lnSpc>
                <a:spcPct val="115000"/>
              </a:lnSpc>
              <a:spcBef>
                <a:spcPts val="0"/>
              </a:spcBef>
              <a:spcAft>
                <a:spcPts val="0"/>
              </a:spcAft>
              <a:buClr>
                <a:srgbClr val="8190A0"/>
              </a:buClr>
              <a:buSzPts val="2100"/>
              <a:buChar char="•"/>
            </a:pPr>
            <a:r>
              <a:rPr b="1" lang="en">
                <a:solidFill>
                  <a:srgbClr val="8190A0"/>
                </a:solidFill>
              </a:rPr>
              <a:t>Hard to scale system.</a:t>
            </a:r>
            <a:endParaRPr b="1">
              <a:solidFill>
                <a:srgbClr val="8190A0"/>
              </a:solidFill>
            </a:endParaRPr>
          </a:p>
          <a:p>
            <a:pPr indent="-361950" lvl="0" marL="457200" rtl="0" algn="l">
              <a:lnSpc>
                <a:spcPct val="115000"/>
              </a:lnSpc>
              <a:spcBef>
                <a:spcPts val="0"/>
              </a:spcBef>
              <a:spcAft>
                <a:spcPts val="0"/>
              </a:spcAft>
              <a:buClr>
                <a:srgbClr val="8190A0"/>
              </a:buClr>
              <a:buSzPts val="2100"/>
              <a:buChar char="•"/>
            </a:pPr>
            <a:r>
              <a:rPr b="1" lang="en">
                <a:solidFill>
                  <a:srgbClr val="8190A0"/>
                </a:solidFill>
              </a:rPr>
              <a:t>Hard to adopt new technologies</a:t>
            </a:r>
            <a:endParaRPr b="1">
              <a:solidFill>
                <a:srgbClr val="8190A0"/>
              </a:solidFill>
            </a:endParaRPr>
          </a:p>
          <a:p>
            <a:pPr indent="-361950" lvl="0" marL="457200" rtl="0" algn="l">
              <a:lnSpc>
                <a:spcPct val="115000"/>
              </a:lnSpc>
              <a:spcBef>
                <a:spcPts val="0"/>
              </a:spcBef>
              <a:spcAft>
                <a:spcPts val="0"/>
              </a:spcAft>
              <a:buClr>
                <a:srgbClr val="8190A0"/>
              </a:buClr>
              <a:buSzPts val="2100"/>
              <a:buChar char="•"/>
            </a:pPr>
            <a:r>
              <a:rPr b="1" lang="en">
                <a:solidFill>
                  <a:srgbClr val="8190A0"/>
                </a:solidFill>
              </a:rPr>
              <a:t>Big ball of mud</a:t>
            </a:r>
            <a:endParaRPr b="1">
              <a:solidFill>
                <a:srgbClr val="8190A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87"/>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CI/CD Tools &amp; System</a:t>
            </a:r>
            <a:endParaRPr sz="2800">
              <a:solidFill>
                <a:srgbClr val="EE0033"/>
              </a:solidFill>
              <a:latin typeface="Arial"/>
              <a:ea typeface="Arial"/>
              <a:cs typeface="Arial"/>
              <a:sym typeface="Arial"/>
            </a:endParaRPr>
          </a:p>
        </p:txBody>
      </p:sp>
      <p:sp>
        <p:nvSpPr>
          <p:cNvPr id="721" name="Google Shape;721;p87"/>
          <p:cNvSpPr txBox="1"/>
          <p:nvPr/>
        </p:nvSpPr>
        <p:spPr>
          <a:xfrm>
            <a:off x="866275" y="1019600"/>
            <a:ext cx="3568200" cy="13236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SzPts val="1600"/>
              <a:buFont typeface="Sarabun"/>
              <a:buChar char="●"/>
            </a:pPr>
            <a:r>
              <a:rPr lang="en" sz="1600">
                <a:latin typeface="Sarabun"/>
                <a:ea typeface="Sarabun"/>
                <a:cs typeface="Sarabun"/>
                <a:sym typeface="Sarabun"/>
              </a:rPr>
              <a:t>Source Version Control System</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Packaging Tool</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Application Repository</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Integration System</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Orchestration System</a:t>
            </a:r>
            <a:endParaRPr sz="1600">
              <a:latin typeface="Sarabun"/>
              <a:ea typeface="Sarabun"/>
              <a:cs typeface="Sarabun"/>
              <a:sym typeface="Sarabun"/>
            </a:endParaRPr>
          </a:p>
        </p:txBody>
      </p:sp>
      <p:pic>
        <p:nvPicPr>
          <p:cNvPr id="722" name="Google Shape;722;p87"/>
          <p:cNvPicPr preferRelativeResize="0"/>
          <p:nvPr/>
        </p:nvPicPr>
        <p:blipFill>
          <a:blip r:embed="rId3">
            <a:alphaModFix/>
          </a:blip>
          <a:stretch>
            <a:fillRect/>
          </a:stretch>
        </p:blipFill>
        <p:spPr>
          <a:xfrm>
            <a:off x="6613225" y="1289200"/>
            <a:ext cx="1955475" cy="784400"/>
          </a:xfrm>
          <a:prstGeom prst="rect">
            <a:avLst/>
          </a:prstGeom>
          <a:noFill/>
          <a:ln>
            <a:noFill/>
          </a:ln>
        </p:spPr>
      </p:pic>
      <p:pic>
        <p:nvPicPr>
          <p:cNvPr id="723" name="Google Shape;723;p87"/>
          <p:cNvPicPr preferRelativeResize="0"/>
          <p:nvPr/>
        </p:nvPicPr>
        <p:blipFill>
          <a:blip r:embed="rId4">
            <a:alphaModFix/>
          </a:blip>
          <a:stretch>
            <a:fillRect/>
          </a:stretch>
        </p:blipFill>
        <p:spPr>
          <a:xfrm>
            <a:off x="4380866" y="1125938"/>
            <a:ext cx="1803259" cy="1110925"/>
          </a:xfrm>
          <a:prstGeom prst="rect">
            <a:avLst/>
          </a:prstGeom>
          <a:noFill/>
          <a:ln>
            <a:noFill/>
          </a:ln>
        </p:spPr>
      </p:pic>
      <p:pic>
        <p:nvPicPr>
          <p:cNvPr id="724" name="Google Shape;724;p87"/>
          <p:cNvPicPr preferRelativeResize="0"/>
          <p:nvPr/>
        </p:nvPicPr>
        <p:blipFill>
          <a:blip r:embed="rId5">
            <a:alphaModFix/>
          </a:blip>
          <a:stretch>
            <a:fillRect/>
          </a:stretch>
        </p:blipFill>
        <p:spPr>
          <a:xfrm>
            <a:off x="4949575" y="2398389"/>
            <a:ext cx="1599537" cy="1323600"/>
          </a:xfrm>
          <a:prstGeom prst="rect">
            <a:avLst/>
          </a:prstGeom>
          <a:noFill/>
          <a:ln>
            <a:noFill/>
          </a:ln>
        </p:spPr>
      </p:pic>
      <p:pic>
        <p:nvPicPr>
          <p:cNvPr id="725" name="Google Shape;725;p87"/>
          <p:cNvPicPr preferRelativeResize="0"/>
          <p:nvPr/>
        </p:nvPicPr>
        <p:blipFill>
          <a:blip r:embed="rId6">
            <a:alphaModFix/>
          </a:blip>
          <a:stretch>
            <a:fillRect/>
          </a:stretch>
        </p:blipFill>
        <p:spPr>
          <a:xfrm>
            <a:off x="6613225" y="2302600"/>
            <a:ext cx="2022825" cy="1515175"/>
          </a:xfrm>
          <a:prstGeom prst="rect">
            <a:avLst/>
          </a:prstGeom>
          <a:noFill/>
          <a:ln>
            <a:noFill/>
          </a:ln>
        </p:spPr>
      </p:pic>
      <p:pic>
        <p:nvPicPr>
          <p:cNvPr id="726" name="Google Shape;726;p87"/>
          <p:cNvPicPr preferRelativeResize="0"/>
          <p:nvPr/>
        </p:nvPicPr>
        <p:blipFill>
          <a:blip r:embed="rId7">
            <a:alphaModFix/>
          </a:blip>
          <a:stretch>
            <a:fillRect/>
          </a:stretch>
        </p:blipFill>
        <p:spPr>
          <a:xfrm>
            <a:off x="169175" y="2738950"/>
            <a:ext cx="3000200" cy="994925"/>
          </a:xfrm>
          <a:prstGeom prst="rect">
            <a:avLst/>
          </a:prstGeom>
          <a:noFill/>
          <a:ln>
            <a:noFill/>
          </a:ln>
        </p:spPr>
      </p:pic>
      <p:pic>
        <p:nvPicPr>
          <p:cNvPr id="727" name="Google Shape;727;p87"/>
          <p:cNvPicPr preferRelativeResize="0"/>
          <p:nvPr/>
        </p:nvPicPr>
        <p:blipFill>
          <a:blip r:embed="rId8">
            <a:alphaModFix/>
          </a:blip>
          <a:stretch>
            <a:fillRect/>
          </a:stretch>
        </p:blipFill>
        <p:spPr>
          <a:xfrm>
            <a:off x="3169375" y="2474100"/>
            <a:ext cx="1449225" cy="14492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id="732" name="Google Shape;732;p88"/>
          <p:cNvPicPr preferRelativeResize="0"/>
          <p:nvPr/>
        </p:nvPicPr>
        <p:blipFill rotWithShape="1">
          <a:blip r:embed="rId3">
            <a:alphaModFix/>
          </a:blip>
          <a:srcRect b="0" l="0" r="0" t="0"/>
          <a:stretch/>
        </p:blipFill>
        <p:spPr>
          <a:xfrm>
            <a:off x="0" y="0"/>
            <a:ext cx="4695136" cy="5143499"/>
          </a:xfrm>
          <a:prstGeom prst="rect">
            <a:avLst/>
          </a:prstGeom>
          <a:noFill/>
          <a:ln>
            <a:noFill/>
          </a:ln>
        </p:spPr>
      </p:pic>
      <p:sp>
        <p:nvSpPr>
          <p:cNvPr id="733" name="Google Shape;733;p88"/>
          <p:cNvSpPr txBox="1"/>
          <p:nvPr/>
        </p:nvSpPr>
        <p:spPr>
          <a:xfrm>
            <a:off x="603403" y="2928863"/>
            <a:ext cx="4938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4" name="Google Shape;734;p88"/>
          <p:cNvPicPr preferRelativeResize="0"/>
          <p:nvPr/>
        </p:nvPicPr>
        <p:blipFill rotWithShape="1">
          <a:blip r:embed="rId4">
            <a:alphaModFix/>
          </a:blip>
          <a:srcRect b="0" l="0" r="0" t="0"/>
          <a:stretch/>
        </p:blipFill>
        <p:spPr>
          <a:xfrm>
            <a:off x="0" y="1968500"/>
            <a:ext cx="3635250" cy="777275"/>
          </a:xfrm>
          <a:prstGeom prst="rect">
            <a:avLst/>
          </a:prstGeom>
          <a:noFill/>
          <a:ln>
            <a:noFill/>
          </a:ln>
        </p:spPr>
      </p:pic>
      <p:sp>
        <p:nvSpPr>
          <p:cNvPr id="735" name="Google Shape;735;p88"/>
          <p:cNvSpPr txBox="1"/>
          <p:nvPr/>
        </p:nvSpPr>
        <p:spPr>
          <a:xfrm>
            <a:off x="0" y="2157031"/>
            <a:ext cx="4343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2000" u="none" cap="none" strike="noStrike">
                <a:solidFill>
                  <a:srgbClr val="EE0033"/>
                </a:solidFill>
                <a:latin typeface="Arial"/>
                <a:ea typeface="Arial"/>
                <a:cs typeface="Arial"/>
                <a:sym typeface="Arial"/>
              </a:rPr>
              <a:t>Monitoring &amp; Observability</a:t>
            </a:r>
            <a:endParaRPr b="0" i="0" sz="2000" u="none" cap="none" strike="noStrike">
              <a:solidFill>
                <a:srgbClr val="EE0033"/>
              </a:solidFill>
              <a:latin typeface="Arial"/>
              <a:ea typeface="Arial"/>
              <a:cs typeface="Arial"/>
              <a:sym typeface="Arial"/>
            </a:endParaRPr>
          </a:p>
        </p:txBody>
      </p:sp>
      <p:pic>
        <p:nvPicPr>
          <p:cNvPr id="736" name="Google Shape;736;p88"/>
          <p:cNvPicPr preferRelativeResize="0"/>
          <p:nvPr/>
        </p:nvPicPr>
        <p:blipFill rotWithShape="1">
          <a:blip r:embed="rId5">
            <a:alphaModFix/>
          </a:blip>
          <a:srcRect b="0" l="0" r="0" t="0"/>
          <a:stretch/>
        </p:blipFill>
        <p:spPr>
          <a:xfrm>
            <a:off x="0" y="4603247"/>
            <a:ext cx="9144001" cy="540254"/>
          </a:xfrm>
          <a:prstGeom prst="rect">
            <a:avLst/>
          </a:prstGeom>
          <a:noFill/>
          <a:ln>
            <a:noFill/>
          </a:ln>
        </p:spPr>
      </p:pic>
      <p:sp>
        <p:nvSpPr>
          <p:cNvPr id="737" name="Google Shape;737;p88"/>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B4B4B4"/>
                </a:solidFill>
                <a:latin typeface="Arial"/>
                <a:ea typeface="Arial"/>
                <a:cs typeface="Arial"/>
                <a:sym typeface="Arial"/>
              </a:rPr>
              <a:t>www.viettel.com.vn</a:t>
            </a:r>
            <a:endParaRPr b="0" i="0" sz="1400" u="none" cap="none" strike="noStrike">
              <a:solidFill>
                <a:srgbClr val="000000"/>
              </a:solidFill>
              <a:latin typeface="Arial"/>
              <a:ea typeface="Arial"/>
              <a:cs typeface="Arial"/>
              <a:sym typeface="Arial"/>
            </a:endParaRPr>
          </a:p>
        </p:txBody>
      </p:sp>
      <p:pic>
        <p:nvPicPr>
          <p:cNvPr id="738" name="Google Shape;738;p88"/>
          <p:cNvPicPr preferRelativeResize="0"/>
          <p:nvPr/>
        </p:nvPicPr>
        <p:blipFill rotWithShape="1">
          <a:blip r:embed="rId6">
            <a:alphaModFix/>
          </a:blip>
          <a:srcRect b="0" l="0" r="0" t="0"/>
          <a:stretch/>
        </p:blipFill>
        <p:spPr>
          <a:xfrm>
            <a:off x="7663175" y="4756150"/>
            <a:ext cx="975214" cy="21476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pic>
        <p:nvPicPr>
          <p:cNvPr id="743" name="Google Shape;743;p89"/>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744" name="Google Shape;744;p89"/>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B4B4B4"/>
                </a:solidFill>
                <a:latin typeface="Arial"/>
                <a:ea typeface="Arial"/>
                <a:cs typeface="Arial"/>
                <a:sym typeface="Arial"/>
              </a:rPr>
              <a:t>www.viettel.com.vn</a:t>
            </a:r>
            <a:endParaRPr b="0" i="0" sz="1400" u="none" cap="none" strike="noStrike">
              <a:solidFill>
                <a:srgbClr val="000000"/>
              </a:solidFill>
              <a:latin typeface="Arial"/>
              <a:ea typeface="Arial"/>
              <a:cs typeface="Arial"/>
              <a:sym typeface="Arial"/>
            </a:endParaRPr>
          </a:p>
        </p:txBody>
      </p:sp>
      <p:pic>
        <p:nvPicPr>
          <p:cNvPr id="745" name="Google Shape;745;p89"/>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746" name="Google Shape;746;p89"/>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EE0033"/>
                </a:solidFill>
                <a:latin typeface="Arial"/>
                <a:ea typeface="Arial"/>
                <a:cs typeface="Arial"/>
                <a:sym typeface="Arial"/>
              </a:rPr>
              <a:t>What is Observability?</a:t>
            </a:r>
            <a:endParaRPr b="0" i="0" sz="2800" u="none" cap="none" strike="noStrike">
              <a:solidFill>
                <a:srgbClr val="EE0033"/>
              </a:solidFill>
              <a:latin typeface="Arial"/>
              <a:ea typeface="Arial"/>
              <a:cs typeface="Arial"/>
              <a:sym typeface="Arial"/>
            </a:endParaRPr>
          </a:p>
        </p:txBody>
      </p:sp>
      <p:sp>
        <p:nvSpPr>
          <p:cNvPr id="747" name="Google Shape;747;p89"/>
          <p:cNvSpPr txBox="1"/>
          <p:nvPr>
            <p:ph idx="4294967295" type="body"/>
          </p:nvPr>
        </p:nvSpPr>
        <p:spPr>
          <a:xfrm>
            <a:off x="444225" y="1430730"/>
            <a:ext cx="7909500" cy="2610000"/>
          </a:xfrm>
          <a:prstGeom prst="rect">
            <a:avLst/>
          </a:prstGeom>
          <a:noFill/>
          <a:ln>
            <a:noFill/>
          </a:ln>
        </p:spPr>
        <p:txBody>
          <a:bodyPr anchorCtr="0" anchor="t" bIns="91425" lIns="91425" spcFirstLastPara="1" rIns="91425" wrap="square" tIns="91425">
            <a:normAutofit lnSpcReduction="10000"/>
          </a:bodyPr>
          <a:lstStyle/>
          <a:p>
            <a:pPr indent="-361950" lvl="0" marL="457200" rtl="0" algn="l">
              <a:lnSpc>
                <a:spcPct val="115000"/>
              </a:lnSpc>
              <a:spcBef>
                <a:spcPts val="0"/>
              </a:spcBef>
              <a:spcAft>
                <a:spcPts val="0"/>
              </a:spcAft>
              <a:buClr>
                <a:srgbClr val="8190A0"/>
              </a:buClr>
              <a:buSzPts val="2100"/>
              <a:buChar char="•"/>
            </a:pPr>
            <a:r>
              <a:rPr b="1" lang="en">
                <a:solidFill>
                  <a:srgbClr val="8190A0"/>
                </a:solidFill>
              </a:rPr>
              <a:t>There is no “real” definition for Observability</a:t>
            </a:r>
            <a:endParaRPr b="1">
              <a:solidFill>
                <a:srgbClr val="8190A0"/>
              </a:solidFill>
            </a:endParaRPr>
          </a:p>
          <a:p>
            <a:pPr indent="-361950" lvl="0" marL="457200" rtl="0" algn="l">
              <a:lnSpc>
                <a:spcPct val="115000"/>
              </a:lnSpc>
              <a:spcBef>
                <a:spcPts val="0"/>
              </a:spcBef>
              <a:spcAft>
                <a:spcPts val="0"/>
              </a:spcAft>
              <a:buClr>
                <a:srgbClr val="8190A0"/>
              </a:buClr>
              <a:buSzPts val="2100"/>
              <a:buChar char="•"/>
            </a:pPr>
            <a:r>
              <a:rPr b="1" lang="en">
                <a:solidFill>
                  <a:srgbClr val="8190A0"/>
                </a:solidFill>
              </a:rPr>
              <a:t>The ability to understand what is happening inside of a system from the knowledge of its external outputs - </a:t>
            </a:r>
            <a:r>
              <a:rPr b="1" lang="en" u="sng">
                <a:solidFill>
                  <a:schemeClr val="hlink"/>
                </a:solidFill>
                <a:hlinkClick r:id="rId5"/>
              </a:rPr>
              <a:t>Dynatrace</a:t>
            </a:r>
            <a:endParaRPr b="1">
              <a:solidFill>
                <a:srgbClr val="8190A0"/>
              </a:solidFill>
            </a:endParaRPr>
          </a:p>
          <a:p>
            <a:pPr indent="-361950" lvl="0" marL="457200" rtl="0" algn="l">
              <a:lnSpc>
                <a:spcPct val="115000"/>
              </a:lnSpc>
              <a:spcBef>
                <a:spcPts val="0"/>
              </a:spcBef>
              <a:spcAft>
                <a:spcPts val="0"/>
              </a:spcAft>
              <a:buClr>
                <a:srgbClr val="8190A0"/>
              </a:buClr>
              <a:buSzPts val="2100"/>
              <a:buChar char="•"/>
            </a:pPr>
            <a:r>
              <a:rPr b="1" lang="en">
                <a:solidFill>
                  <a:srgbClr val="8190A0"/>
                </a:solidFill>
              </a:rPr>
              <a:t>“We use it to describe the tools, data sources, and methods for understanding (observing!) how a technology is operating” - </a:t>
            </a:r>
            <a:r>
              <a:rPr b="1" lang="en" u="sng">
                <a:solidFill>
                  <a:schemeClr val="hlink"/>
                </a:solidFill>
                <a:hlinkClick r:id="rId6"/>
              </a:rPr>
              <a:t>Brendan Gregg</a:t>
            </a:r>
            <a:endParaRPr b="1">
              <a:solidFill>
                <a:srgbClr val="8190A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p90"/>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753" name="Google Shape;753;p90"/>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B4B4B4"/>
                </a:solidFill>
                <a:latin typeface="Arial"/>
                <a:ea typeface="Arial"/>
                <a:cs typeface="Arial"/>
                <a:sym typeface="Arial"/>
              </a:rPr>
              <a:t>www.viettel.com.vn</a:t>
            </a:r>
            <a:endParaRPr b="0" i="0" sz="1400" u="none" cap="none" strike="noStrike">
              <a:solidFill>
                <a:srgbClr val="000000"/>
              </a:solidFill>
              <a:latin typeface="Arial"/>
              <a:ea typeface="Arial"/>
              <a:cs typeface="Arial"/>
              <a:sym typeface="Arial"/>
            </a:endParaRPr>
          </a:p>
        </p:txBody>
      </p:sp>
      <p:pic>
        <p:nvPicPr>
          <p:cNvPr id="754" name="Google Shape;754;p90"/>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755" name="Google Shape;755;p90"/>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EE0033"/>
                </a:solidFill>
                <a:latin typeface="Arial"/>
                <a:ea typeface="Arial"/>
                <a:cs typeface="Arial"/>
                <a:sym typeface="Arial"/>
              </a:rPr>
              <a:t>What is Observability?</a:t>
            </a:r>
            <a:endParaRPr b="0" i="0" sz="2800" u="none" cap="none" strike="noStrike">
              <a:solidFill>
                <a:srgbClr val="EE0033"/>
              </a:solidFill>
              <a:latin typeface="Arial"/>
              <a:ea typeface="Arial"/>
              <a:cs typeface="Arial"/>
              <a:sym typeface="Arial"/>
            </a:endParaRPr>
          </a:p>
        </p:txBody>
      </p:sp>
      <p:sp>
        <p:nvSpPr>
          <p:cNvPr id="756" name="Google Shape;756;p90"/>
          <p:cNvSpPr txBox="1"/>
          <p:nvPr>
            <p:ph idx="4294967295" type="body"/>
          </p:nvPr>
        </p:nvSpPr>
        <p:spPr>
          <a:xfrm>
            <a:off x="444225" y="1430730"/>
            <a:ext cx="3931800" cy="2610000"/>
          </a:xfrm>
          <a:prstGeom prst="rect">
            <a:avLst/>
          </a:prstGeom>
          <a:noFill/>
          <a:ln>
            <a:noFill/>
          </a:ln>
        </p:spPr>
        <p:txBody>
          <a:bodyPr anchorCtr="0" anchor="t" bIns="91425" lIns="91425" spcFirstLastPara="1" rIns="91425" wrap="square" tIns="91425">
            <a:normAutofit/>
          </a:bodyPr>
          <a:lstStyle/>
          <a:p>
            <a:pPr indent="-361950" lvl="0" marL="457200" rtl="0" algn="l">
              <a:lnSpc>
                <a:spcPct val="115000"/>
              </a:lnSpc>
              <a:spcBef>
                <a:spcPts val="0"/>
              </a:spcBef>
              <a:spcAft>
                <a:spcPts val="0"/>
              </a:spcAft>
              <a:buClr>
                <a:srgbClr val="8190A0"/>
              </a:buClr>
              <a:buSzPts val="2100"/>
              <a:buChar char="•"/>
            </a:pPr>
            <a:r>
              <a:rPr b="1" lang="en">
                <a:solidFill>
                  <a:srgbClr val="8190A0"/>
                </a:solidFill>
              </a:rPr>
              <a:t>for distributed systems, such as microservices, serverless, service meshes, etc., these outputs are telemetry data</a:t>
            </a:r>
            <a:endParaRPr/>
          </a:p>
          <a:p>
            <a:pPr indent="-228600" lvl="0" marL="457200" rtl="0" algn="l">
              <a:lnSpc>
                <a:spcPct val="115000"/>
              </a:lnSpc>
              <a:spcBef>
                <a:spcPts val="0"/>
              </a:spcBef>
              <a:spcAft>
                <a:spcPts val="0"/>
              </a:spcAft>
              <a:buClr>
                <a:srgbClr val="8190A0"/>
              </a:buClr>
              <a:buSzPts val="2100"/>
              <a:buNone/>
            </a:pPr>
            <a:r>
              <a:t/>
            </a:r>
            <a:endParaRPr b="1">
              <a:solidFill>
                <a:srgbClr val="8190A0"/>
              </a:solidFill>
            </a:endParaRPr>
          </a:p>
        </p:txBody>
      </p:sp>
      <p:pic>
        <p:nvPicPr>
          <p:cNvPr descr="image1" id="757" name="Google Shape;757;p90"/>
          <p:cNvPicPr preferRelativeResize="0"/>
          <p:nvPr/>
        </p:nvPicPr>
        <p:blipFill rotWithShape="1">
          <a:blip r:embed="rId5">
            <a:alphaModFix/>
          </a:blip>
          <a:srcRect b="0" l="0" r="0" t="0"/>
          <a:stretch/>
        </p:blipFill>
        <p:spPr>
          <a:xfrm>
            <a:off x="5042648" y="1242463"/>
            <a:ext cx="2843018" cy="265857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91"/>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763" name="Google Shape;763;p91"/>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B4B4B4"/>
                </a:solidFill>
                <a:latin typeface="Arial"/>
                <a:ea typeface="Arial"/>
                <a:cs typeface="Arial"/>
                <a:sym typeface="Arial"/>
              </a:rPr>
              <a:t>www.viettel.com.vn</a:t>
            </a:r>
            <a:endParaRPr b="0" i="0" sz="1400" u="none" cap="none" strike="noStrike">
              <a:solidFill>
                <a:srgbClr val="000000"/>
              </a:solidFill>
              <a:latin typeface="Arial"/>
              <a:ea typeface="Arial"/>
              <a:cs typeface="Arial"/>
              <a:sym typeface="Arial"/>
            </a:endParaRPr>
          </a:p>
        </p:txBody>
      </p:sp>
      <p:pic>
        <p:nvPicPr>
          <p:cNvPr id="764" name="Google Shape;764;p91"/>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765" name="Google Shape;765;p91"/>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EE0033"/>
                </a:solidFill>
                <a:latin typeface="Arial"/>
                <a:ea typeface="Arial"/>
                <a:cs typeface="Arial"/>
                <a:sym typeface="Arial"/>
              </a:rPr>
              <a:t>Three pillars of Telemetry</a:t>
            </a:r>
            <a:endParaRPr b="0" i="0" sz="2800" u="none" cap="none" strike="noStrike">
              <a:solidFill>
                <a:srgbClr val="EE0033"/>
              </a:solidFill>
              <a:latin typeface="Arial"/>
              <a:ea typeface="Arial"/>
              <a:cs typeface="Arial"/>
              <a:sym typeface="Arial"/>
            </a:endParaRPr>
          </a:p>
        </p:txBody>
      </p:sp>
      <p:sp>
        <p:nvSpPr>
          <p:cNvPr id="766" name="Google Shape;766;p91"/>
          <p:cNvSpPr txBox="1"/>
          <p:nvPr>
            <p:ph idx="4294967295" type="body"/>
          </p:nvPr>
        </p:nvSpPr>
        <p:spPr>
          <a:xfrm>
            <a:off x="444225" y="1430730"/>
            <a:ext cx="3931800" cy="2610000"/>
          </a:xfrm>
          <a:prstGeom prst="rect">
            <a:avLst/>
          </a:prstGeom>
          <a:noFill/>
          <a:ln>
            <a:noFill/>
          </a:ln>
        </p:spPr>
        <p:txBody>
          <a:bodyPr anchorCtr="0" anchor="t" bIns="91425" lIns="91425" spcFirstLastPara="1" rIns="91425" wrap="square" tIns="91425">
            <a:normAutofit/>
          </a:bodyPr>
          <a:lstStyle/>
          <a:p>
            <a:pPr indent="-361950" lvl="0" marL="457200" rtl="0" algn="l">
              <a:lnSpc>
                <a:spcPct val="115000"/>
              </a:lnSpc>
              <a:spcBef>
                <a:spcPts val="0"/>
              </a:spcBef>
              <a:spcAft>
                <a:spcPts val="0"/>
              </a:spcAft>
              <a:buClr>
                <a:srgbClr val="8190A0"/>
              </a:buClr>
              <a:buSzPts val="2100"/>
              <a:buChar char="•"/>
            </a:pPr>
            <a:r>
              <a:rPr b="1" lang="en">
                <a:solidFill>
                  <a:srgbClr val="8190A0"/>
                </a:solidFill>
              </a:rPr>
              <a:t>Telemetry data is divided into three major verticals – metrics, logs, and distributed traces</a:t>
            </a:r>
            <a:endParaRPr/>
          </a:p>
          <a:p>
            <a:pPr indent="-228600" lvl="0" marL="457200" rtl="0" algn="l">
              <a:lnSpc>
                <a:spcPct val="115000"/>
              </a:lnSpc>
              <a:spcBef>
                <a:spcPts val="0"/>
              </a:spcBef>
              <a:spcAft>
                <a:spcPts val="0"/>
              </a:spcAft>
              <a:buClr>
                <a:srgbClr val="8190A0"/>
              </a:buClr>
              <a:buSzPts val="2100"/>
              <a:buNone/>
            </a:pPr>
            <a:r>
              <a:t/>
            </a:r>
            <a:endParaRPr b="1">
              <a:solidFill>
                <a:srgbClr val="8190A0"/>
              </a:solidFill>
            </a:endParaRPr>
          </a:p>
        </p:txBody>
      </p:sp>
      <p:pic>
        <p:nvPicPr>
          <p:cNvPr descr="Free eBook: How to get the answers you deserve using the three pillars of  observability | Dynatrace" id="767" name="Google Shape;767;p91"/>
          <p:cNvPicPr preferRelativeResize="0"/>
          <p:nvPr/>
        </p:nvPicPr>
        <p:blipFill rotWithShape="1">
          <a:blip r:embed="rId5">
            <a:alphaModFix/>
          </a:blip>
          <a:srcRect b="0" l="0" r="0" t="0"/>
          <a:stretch/>
        </p:blipFill>
        <p:spPr>
          <a:xfrm>
            <a:off x="4343350" y="1305356"/>
            <a:ext cx="4571999" cy="1881187"/>
          </a:xfrm>
          <a:prstGeom prst="rect">
            <a:avLst/>
          </a:prstGeom>
          <a:noFill/>
          <a:ln>
            <a:noFill/>
          </a:ln>
        </p:spPr>
      </p:pic>
      <p:sp>
        <p:nvSpPr>
          <p:cNvPr id="768" name="Google Shape;768;p91"/>
          <p:cNvSpPr txBox="1"/>
          <p:nvPr/>
        </p:nvSpPr>
        <p:spPr>
          <a:xfrm>
            <a:off x="5812025" y="3186543"/>
            <a:ext cx="1667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 sz="1400" u="none" cap="none" strike="noStrike">
                <a:solidFill>
                  <a:srgbClr val="000000"/>
                </a:solidFill>
                <a:latin typeface="Arial"/>
                <a:ea typeface="Arial"/>
                <a:cs typeface="Arial"/>
                <a:sym typeface="Arial"/>
              </a:rPr>
              <a:t>Source: </a:t>
            </a:r>
            <a:r>
              <a:rPr b="0" i="1" lang="en" sz="1400" u="sng" cap="none" strike="noStrike">
                <a:solidFill>
                  <a:schemeClr val="hlink"/>
                </a:solidFill>
                <a:latin typeface="Arial"/>
                <a:ea typeface="Arial"/>
                <a:cs typeface="Arial"/>
                <a:sym typeface="Arial"/>
                <a:hlinkClick r:id="rId6"/>
              </a:rPr>
              <a:t>Dynatrace</a:t>
            </a:r>
            <a:endParaRPr b="0" i="1"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pic>
        <p:nvPicPr>
          <p:cNvPr id="773" name="Google Shape;773;p92"/>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774" name="Google Shape;774;p92"/>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B4B4B4"/>
                </a:solidFill>
                <a:latin typeface="Arial"/>
                <a:ea typeface="Arial"/>
                <a:cs typeface="Arial"/>
                <a:sym typeface="Arial"/>
              </a:rPr>
              <a:t>www.viettel.com.vn</a:t>
            </a:r>
            <a:endParaRPr b="0" i="0" sz="1400" u="none" cap="none" strike="noStrike">
              <a:solidFill>
                <a:srgbClr val="000000"/>
              </a:solidFill>
              <a:latin typeface="Arial"/>
              <a:ea typeface="Arial"/>
              <a:cs typeface="Arial"/>
              <a:sym typeface="Arial"/>
            </a:endParaRPr>
          </a:p>
        </p:txBody>
      </p:sp>
      <p:pic>
        <p:nvPicPr>
          <p:cNvPr id="775" name="Google Shape;775;p92"/>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776" name="Google Shape;776;p92"/>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EE0033"/>
                </a:solidFill>
                <a:latin typeface="Arial"/>
                <a:ea typeface="Arial"/>
                <a:cs typeface="Arial"/>
                <a:sym typeface="Arial"/>
              </a:rPr>
              <a:t>Logs</a:t>
            </a:r>
            <a:endParaRPr b="0" i="0" sz="2800" u="none" cap="none" strike="noStrike">
              <a:solidFill>
                <a:srgbClr val="EE0033"/>
              </a:solidFill>
              <a:latin typeface="Arial"/>
              <a:ea typeface="Arial"/>
              <a:cs typeface="Arial"/>
              <a:sym typeface="Arial"/>
            </a:endParaRPr>
          </a:p>
        </p:txBody>
      </p:sp>
      <p:sp>
        <p:nvSpPr>
          <p:cNvPr id="777" name="Google Shape;777;p92"/>
          <p:cNvSpPr txBox="1"/>
          <p:nvPr>
            <p:ph idx="4294967295" type="body"/>
          </p:nvPr>
        </p:nvSpPr>
        <p:spPr>
          <a:xfrm>
            <a:off x="444225" y="1430730"/>
            <a:ext cx="3931800" cy="2610000"/>
          </a:xfrm>
          <a:prstGeom prst="rect">
            <a:avLst/>
          </a:prstGeom>
          <a:noFill/>
          <a:ln>
            <a:noFill/>
          </a:ln>
        </p:spPr>
        <p:txBody>
          <a:bodyPr anchorCtr="0" anchor="t" bIns="91425" lIns="91425" spcFirstLastPara="1" rIns="91425" wrap="square" tIns="91425">
            <a:normAutofit fontScale="62500" lnSpcReduction="20000"/>
          </a:bodyPr>
          <a:lstStyle/>
          <a:p>
            <a:pPr indent="-336140" lvl="0" marL="457200" rtl="0" algn="l">
              <a:lnSpc>
                <a:spcPct val="115000"/>
              </a:lnSpc>
              <a:spcBef>
                <a:spcPts val="0"/>
              </a:spcBef>
              <a:spcAft>
                <a:spcPts val="0"/>
              </a:spcAft>
              <a:buClr>
                <a:srgbClr val="8190A0"/>
              </a:buClr>
              <a:buSzPct val="129032"/>
              <a:buChar char="•"/>
            </a:pPr>
            <a:r>
              <a:rPr b="1" lang="en">
                <a:solidFill>
                  <a:srgbClr val="8190A0"/>
                </a:solidFill>
              </a:rPr>
              <a:t>an event log is an immutable, timestamped record of discrete events that happened over time</a:t>
            </a:r>
            <a:endParaRPr/>
          </a:p>
          <a:p>
            <a:pPr indent="-336140" lvl="0" marL="457200" rtl="0" algn="l">
              <a:lnSpc>
                <a:spcPct val="115000"/>
              </a:lnSpc>
              <a:spcBef>
                <a:spcPts val="0"/>
              </a:spcBef>
              <a:spcAft>
                <a:spcPts val="0"/>
              </a:spcAft>
              <a:buClr>
                <a:srgbClr val="8190A0"/>
              </a:buClr>
              <a:buSzPct val="129032"/>
              <a:buChar char="•"/>
            </a:pPr>
            <a:r>
              <a:rPr b="1" lang="en">
                <a:solidFill>
                  <a:srgbClr val="8190A0"/>
                </a:solidFill>
              </a:rPr>
              <a:t>easiest to generate (printf, echo)</a:t>
            </a:r>
            <a:endParaRPr/>
          </a:p>
          <a:p>
            <a:pPr indent="-336140" lvl="0" marL="457200" rtl="0" algn="l">
              <a:lnSpc>
                <a:spcPct val="115000"/>
              </a:lnSpc>
              <a:spcBef>
                <a:spcPts val="0"/>
              </a:spcBef>
              <a:spcAft>
                <a:spcPts val="0"/>
              </a:spcAft>
              <a:buClr>
                <a:srgbClr val="8190A0"/>
              </a:buClr>
              <a:buSzPct val="129032"/>
              <a:buChar char="•"/>
            </a:pPr>
            <a:r>
              <a:rPr b="1" lang="en">
                <a:solidFill>
                  <a:srgbClr val="8190A0"/>
                </a:solidFill>
              </a:rPr>
              <a:t>no external tools required</a:t>
            </a:r>
            <a:endParaRPr/>
          </a:p>
          <a:p>
            <a:pPr indent="-336140" lvl="0" marL="457200" rtl="0" algn="l">
              <a:lnSpc>
                <a:spcPct val="115000"/>
              </a:lnSpc>
              <a:spcBef>
                <a:spcPts val="0"/>
              </a:spcBef>
              <a:spcAft>
                <a:spcPts val="0"/>
              </a:spcAft>
              <a:buClr>
                <a:srgbClr val="8190A0"/>
              </a:buClr>
              <a:buSzPct val="129032"/>
              <a:buChar char="•"/>
            </a:pPr>
            <a:r>
              <a:rPr b="1" lang="en">
                <a:solidFill>
                  <a:srgbClr val="8190A0"/>
                </a:solidFill>
              </a:rPr>
              <a:t>human readable</a:t>
            </a:r>
            <a:endParaRPr/>
          </a:p>
          <a:p>
            <a:pPr indent="-336140" lvl="0" marL="457200" rtl="0" algn="l">
              <a:lnSpc>
                <a:spcPct val="115000"/>
              </a:lnSpc>
              <a:spcBef>
                <a:spcPts val="0"/>
              </a:spcBef>
              <a:spcAft>
                <a:spcPts val="0"/>
              </a:spcAft>
              <a:buClr>
                <a:srgbClr val="8190A0"/>
              </a:buClr>
              <a:buSzPct val="129032"/>
              <a:buChar char="•"/>
            </a:pPr>
            <a:r>
              <a:rPr b="1" lang="en">
                <a:solidFill>
                  <a:srgbClr val="8190A0"/>
                </a:solidFill>
              </a:rPr>
              <a:t>UNIX-style</a:t>
            </a:r>
            <a:endParaRPr/>
          </a:p>
          <a:p>
            <a:pPr indent="-336140" lvl="0" marL="457200" rtl="0" algn="l">
              <a:lnSpc>
                <a:spcPct val="115000"/>
              </a:lnSpc>
              <a:spcBef>
                <a:spcPts val="0"/>
              </a:spcBef>
              <a:spcAft>
                <a:spcPts val="0"/>
              </a:spcAft>
              <a:buClr>
                <a:srgbClr val="8190A0"/>
              </a:buClr>
              <a:buSzPct val="129032"/>
              <a:buChar char="•"/>
            </a:pPr>
            <a:r>
              <a:rPr b="1" lang="en">
                <a:solidFill>
                  <a:srgbClr val="8190A0"/>
                </a:solidFill>
              </a:rPr>
              <a:t>can affect application performance as a whole</a:t>
            </a:r>
            <a:endParaRPr/>
          </a:p>
          <a:p>
            <a:pPr indent="-336140" lvl="0" marL="457200" rtl="0" algn="l">
              <a:lnSpc>
                <a:spcPct val="115000"/>
              </a:lnSpc>
              <a:spcBef>
                <a:spcPts val="0"/>
              </a:spcBef>
              <a:spcAft>
                <a:spcPts val="0"/>
              </a:spcAft>
              <a:buClr>
                <a:srgbClr val="8190A0"/>
              </a:buClr>
              <a:buSzPct val="129032"/>
              <a:buChar char="•"/>
            </a:pPr>
            <a:r>
              <a:rPr b="1" lang="en">
                <a:solidFill>
                  <a:srgbClr val="8190A0"/>
                </a:solidFill>
              </a:rPr>
              <a:t>system scoped</a:t>
            </a:r>
            <a:endParaRPr/>
          </a:p>
        </p:txBody>
      </p:sp>
      <p:pic>
        <p:nvPicPr>
          <p:cNvPr id="778" name="Google Shape;778;p92"/>
          <p:cNvPicPr preferRelativeResize="0"/>
          <p:nvPr/>
        </p:nvPicPr>
        <p:blipFill rotWithShape="1">
          <a:blip r:embed="rId5">
            <a:alphaModFix/>
          </a:blip>
          <a:srcRect b="0" l="0" r="0" t="0"/>
          <a:stretch/>
        </p:blipFill>
        <p:spPr>
          <a:xfrm>
            <a:off x="4699674" y="1182837"/>
            <a:ext cx="3938715" cy="27778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pic>
        <p:nvPicPr>
          <p:cNvPr id="783" name="Google Shape;783;p93"/>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784" name="Google Shape;784;p93"/>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B4B4B4"/>
                </a:solidFill>
                <a:latin typeface="Arial"/>
                <a:ea typeface="Arial"/>
                <a:cs typeface="Arial"/>
                <a:sym typeface="Arial"/>
              </a:rPr>
              <a:t>www.viettel.com.vn</a:t>
            </a:r>
            <a:endParaRPr b="0" i="0" sz="1400" u="none" cap="none" strike="noStrike">
              <a:solidFill>
                <a:srgbClr val="000000"/>
              </a:solidFill>
              <a:latin typeface="Arial"/>
              <a:ea typeface="Arial"/>
              <a:cs typeface="Arial"/>
              <a:sym typeface="Arial"/>
            </a:endParaRPr>
          </a:p>
        </p:txBody>
      </p:sp>
      <p:pic>
        <p:nvPicPr>
          <p:cNvPr id="785" name="Google Shape;785;p93"/>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786" name="Google Shape;786;p93"/>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EE0033"/>
                </a:solidFill>
                <a:latin typeface="Arial"/>
                <a:ea typeface="Arial"/>
                <a:cs typeface="Arial"/>
                <a:sym typeface="Arial"/>
              </a:rPr>
              <a:t>Metrics</a:t>
            </a:r>
            <a:endParaRPr b="0" i="0" sz="2800" u="none" cap="none" strike="noStrike">
              <a:solidFill>
                <a:srgbClr val="EE0033"/>
              </a:solidFill>
              <a:latin typeface="Arial"/>
              <a:ea typeface="Arial"/>
              <a:cs typeface="Arial"/>
              <a:sym typeface="Arial"/>
            </a:endParaRPr>
          </a:p>
        </p:txBody>
      </p:sp>
      <p:sp>
        <p:nvSpPr>
          <p:cNvPr id="787" name="Google Shape;787;p93"/>
          <p:cNvSpPr txBox="1"/>
          <p:nvPr>
            <p:ph idx="4294967295" type="body"/>
          </p:nvPr>
        </p:nvSpPr>
        <p:spPr>
          <a:xfrm>
            <a:off x="444225" y="1430730"/>
            <a:ext cx="3931800" cy="2610000"/>
          </a:xfrm>
          <a:prstGeom prst="rect">
            <a:avLst/>
          </a:prstGeom>
          <a:noFill/>
          <a:ln>
            <a:noFill/>
          </a:ln>
        </p:spPr>
        <p:txBody>
          <a:bodyPr anchorCtr="0" anchor="t" bIns="91425" lIns="91425" spcFirstLastPara="1" rIns="91425" wrap="square" tIns="91425">
            <a:normAutofit fontScale="70000" lnSpcReduction="20000"/>
          </a:bodyPr>
          <a:lstStyle/>
          <a:p>
            <a:pPr indent="-349045" lvl="0" marL="457200" rtl="0" algn="l">
              <a:lnSpc>
                <a:spcPct val="115000"/>
              </a:lnSpc>
              <a:spcBef>
                <a:spcPts val="0"/>
              </a:spcBef>
              <a:spcAft>
                <a:spcPts val="0"/>
              </a:spcAft>
              <a:buClr>
                <a:srgbClr val="8190A0"/>
              </a:buClr>
              <a:buSzPct val="129032"/>
              <a:buChar char="•"/>
            </a:pPr>
            <a:r>
              <a:rPr b="1" lang="en">
                <a:solidFill>
                  <a:srgbClr val="8190A0"/>
                </a:solidFill>
              </a:rPr>
              <a:t>metrics are a numeric representation of data measured over intervals of time</a:t>
            </a:r>
            <a:endParaRPr/>
          </a:p>
          <a:p>
            <a:pPr indent="-349045" lvl="0" marL="457200" rtl="0" algn="l">
              <a:lnSpc>
                <a:spcPct val="115000"/>
              </a:lnSpc>
              <a:spcBef>
                <a:spcPts val="0"/>
              </a:spcBef>
              <a:spcAft>
                <a:spcPts val="0"/>
              </a:spcAft>
              <a:buClr>
                <a:srgbClr val="8190A0"/>
              </a:buClr>
              <a:buSzPct val="129032"/>
              <a:buChar char="•"/>
            </a:pPr>
            <a:r>
              <a:rPr b="1" lang="en">
                <a:solidFill>
                  <a:srgbClr val="8190A0"/>
                </a:solidFill>
              </a:rPr>
              <a:t>minimal store size</a:t>
            </a:r>
            <a:endParaRPr/>
          </a:p>
          <a:p>
            <a:pPr indent="-349045" lvl="0" marL="457200" rtl="0" algn="l">
              <a:lnSpc>
                <a:spcPct val="115000"/>
              </a:lnSpc>
              <a:spcBef>
                <a:spcPts val="0"/>
              </a:spcBef>
              <a:spcAft>
                <a:spcPts val="0"/>
              </a:spcAft>
              <a:buClr>
                <a:srgbClr val="8190A0"/>
              </a:buClr>
              <a:buSzPct val="129032"/>
              <a:buChar char="•"/>
            </a:pPr>
            <a:r>
              <a:rPr b="1" lang="en">
                <a:solidFill>
                  <a:srgbClr val="8190A0"/>
                </a:solidFill>
              </a:rPr>
              <a:t>low performance impact</a:t>
            </a:r>
            <a:endParaRPr/>
          </a:p>
          <a:p>
            <a:pPr indent="-349045" lvl="0" marL="457200" rtl="0" algn="l">
              <a:lnSpc>
                <a:spcPct val="115000"/>
              </a:lnSpc>
              <a:spcBef>
                <a:spcPts val="0"/>
              </a:spcBef>
              <a:spcAft>
                <a:spcPts val="0"/>
              </a:spcAft>
              <a:buClr>
                <a:srgbClr val="8190A0"/>
              </a:buClr>
              <a:buSzPct val="129032"/>
              <a:buChar char="•"/>
            </a:pPr>
            <a:r>
              <a:rPr b="1" lang="en">
                <a:solidFill>
                  <a:srgbClr val="8190A0"/>
                </a:solidFill>
              </a:rPr>
              <a:t>easier to query</a:t>
            </a:r>
            <a:endParaRPr/>
          </a:p>
          <a:p>
            <a:pPr indent="-349045" lvl="0" marL="457200" rtl="0" algn="l">
              <a:lnSpc>
                <a:spcPct val="115000"/>
              </a:lnSpc>
              <a:spcBef>
                <a:spcPts val="0"/>
              </a:spcBef>
              <a:spcAft>
                <a:spcPts val="0"/>
              </a:spcAft>
              <a:buClr>
                <a:srgbClr val="8190A0"/>
              </a:buClr>
              <a:buSzPct val="129032"/>
              <a:buChar char="•"/>
            </a:pPr>
            <a:r>
              <a:rPr b="1" lang="en">
                <a:solidFill>
                  <a:srgbClr val="8190A0"/>
                </a:solidFill>
              </a:rPr>
              <a:t>overheads are predictable</a:t>
            </a:r>
            <a:endParaRPr/>
          </a:p>
          <a:p>
            <a:pPr indent="-349045" lvl="0" marL="457200" rtl="0" algn="l">
              <a:lnSpc>
                <a:spcPct val="115000"/>
              </a:lnSpc>
              <a:spcBef>
                <a:spcPts val="0"/>
              </a:spcBef>
              <a:spcAft>
                <a:spcPts val="0"/>
              </a:spcAft>
              <a:buClr>
                <a:srgbClr val="8190A0"/>
              </a:buClr>
              <a:buSzPct val="129032"/>
              <a:buChar char="•"/>
            </a:pPr>
            <a:r>
              <a:rPr b="1" lang="en">
                <a:solidFill>
                  <a:srgbClr val="8190A0"/>
                </a:solidFill>
              </a:rPr>
              <a:t>suitable for triggering alerts</a:t>
            </a:r>
            <a:endParaRPr/>
          </a:p>
          <a:p>
            <a:pPr indent="-349045" lvl="0" marL="457200" rtl="0" algn="l">
              <a:lnSpc>
                <a:spcPct val="115000"/>
              </a:lnSpc>
              <a:spcBef>
                <a:spcPts val="0"/>
              </a:spcBef>
              <a:spcAft>
                <a:spcPts val="0"/>
              </a:spcAft>
              <a:buClr>
                <a:srgbClr val="8190A0"/>
              </a:buClr>
              <a:buSzPct val="129032"/>
              <a:buChar char="•"/>
            </a:pPr>
            <a:r>
              <a:rPr b="1" lang="en">
                <a:solidFill>
                  <a:srgbClr val="8190A0"/>
                </a:solidFill>
              </a:rPr>
              <a:t>system scoped</a:t>
            </a:r>
            <a:endParaRPr/>
          </a:p>
        </p:txBody>
      </p:sp>
      <p:pic>
        <p:nvPicPr>
          <p:cNvPr id="788" name="Google Shape;788;p93"/>
          <p:cNvPicPr preferRelativeResize="0"/>
          <p:nvPr/>
        </p:nvPicPr>
        <p:blipFill rotWithShape="1">
          <a:blip r:embed="rId5">
            <a:alphaModFix/>
          </a:blip>
          <a:srcRect b="0" l="0" r="0" t="0"/>
          <a:stretch/>
        </p:blipFill>
        <p:spPr>
          <a:xfrm>
            <a:off x="4572000" y="1388262"/>
            <a:ext cx="3955670" cy="23669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id="793" name="Google Shape;793;p94"/>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794" name="Google Shape;794;p94"/>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B4B4B4"/>
                </a:solidFill>
                <a:latin typeface="Arial"/>
                <a:ea typeface="Arial"/>
                <a:cs typeface="Arial"/>
                <a:sym typeface="Arial"/>
              </a:rPr>
              <a:t>www.viettel.com.vn</a:t>
            </a:r>
            <a:endParaRPr b="0" i="0" sz="1400" u="none" cap="none" strike="noStrike">
              <a:solidFill>
                <a:srgbClr val="000000"/>
              </a:solidFill>
              <a:latin typeface="Arial"/>
              <a:ea typeface="Arial"/>
              <a:cs typeface="Arial"/>
              <a:sym typeface="Arial"/>
            </a:endParaRPr>
          </a:p>
        </p:txBody>
      </p:sp>
      <p:pic>
        <p:nvPicPr>
          <p:cNvPr id="795" name="Google Shape;795;p94"/>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796" name="Google Shape;796;p94"/>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EE0033"/>
                </a:solidFill>
                <a:latin typeface="Arial"/>
                <a:ea typeface="Arial"/>
                <a:cs typeface="Arial"/>
                <a:sym typeface="Arial"/>
              </a:rPr>
              <a:t>Tracing</a:t>
            </a:r>
            <a:endParaRPr b="0" i="0" sz="2800" u="none" cap="none" strike="noStrike">
              <a:solidFill>
                <a:srgbClr val="EE0033"/>
              </a:solidFill>
              <a:latin typeface="Arial"/>
              <a:ea typeface="Arial"/>
              <a:cs typeface="Arial"/>
              <a:sym typeface="Arial"/>
            </a:endParaRPr>
          </a:p>
        </p:txBody>
      </p:sp>
      <p:sp>
        <p:nvSpPr>
          <p:cNvPr id="797" name="Google Shape;797;p94"/>
          <p:cNvSpPr txBox="1"/>
          <p:nvPr>
            <p:ph idx="4294967295" type="body"/>
          </p:nvPr>
        </p:nvSpPr>
        <p:spPr>
          <a:xfrm>
            <a:off x="444225" y="1430730"/>
            <a:ext cx="3931800" cy="2610000"/>
          </a:xfrm>
          <a:prstGeom prst="rect">
            <a:avLst/>
          </a:prstGeom>
          <a:noFill/>
          <a:ln>
            <a:noFill/>
          </a:ln>
        </p:spPr>
        <p:txBody>
          <a:bodyPr anchorCtr="0" anchor="t" bIns="91425" lIns="91425" spcFirstLastPara="1" rIns="91425" wrap="square" tIns="91425">
            <a:normAutofit fontScale="55000" lnSpcReduction="20000"/>
          </a:bodyPr>
          <a:lstStyle/>
          <a:p>
            <a:pPr indent="-345948" lvl="0" marL="457200" rtl="0" algn="l">
              <a:lnSpc>
                <a:spcPct val="115000"/>
              </a:lnSpc>
              <a:spcBef>
                <a:spcPts val="0"/>
              </a:spcBef>
              <a:spcAft>
                <a:spcPts val="0"/>
              </a:spcAft>
              <a:buClr>
                <a:srgbClr val="8190A0"/>
              </a:buClr>
              <a:buSzPct val="159999"/>
              <a:buChar char="•"/>
            </a:pPr>
            <a:r>
              <a:rPr b="1" lang="en">
                <a:solidFill>
                  <a:srgbClr val="8190A0"/>
                </a:solidFill>
              </a:rPr>
              <a:t>a trace is a representation of a series of causally related distributed events that encode the end-to-end request flow through a distributed system</a:t>
            </a:r>
            <a:endParaRPr/>
          </a:p>
          <a:p>
            <a:pPr indent="-345948" lvl="0" marL="457200" rtl="0" algn="l">
              <a:lnSpc>
                <a:spcPct val="115000"/>
              </a:lnSpc>
              <a:spcBef>
                <a:spcPts val="0"/>
              </a:spcBef>
              <a:spcAft>
                <a:spcPts val="0"/>
              </a:spcAft>
              <a:buClr>
                <a:srgbClr val="8190A0"/>
              </a:buClr>
              <a:buSzPct val="159999"/>
              <a:buChar char="•"/>
            </a:pPr>
            <a:r>
              <a:rPr b="1" lang="en">
                <a:solidFill>
                  <a:srgbClr val="8190A0"/>
                </a:solidFill>
              </a:rPr>
              <a:t>a representation of logs</a:t>
            </a:r>
            <a:endParaRPr/>
          </a:p>
          <a:p>
            <a:pPr indent="-345948" lvl="0" marL="457200" rtl="0" algn="l">
              <a:lnSpc>
                <a:spcPct val="115000"/>
              </a:lnSpc>
              <a:spcBef>
                <a:spcPts val="0"/>
              </a:spcBef>
              <a:spcAft>
                <a:spcPts val="0"/>
              </a:spcAft>
              <a:buClr>
                <a:srgbClr val="8190A0"/>
              </a:buClr>
              <a:buSzPct val="159999"/>
              <a:buChar char="•"/>
            </a:pPr>
            <a:r>
              <a:rPr b="1" lang="en">
                <a:solidFill>
                  <a:srgbClr val="8190A0"/>
                </a:solidFill>
              </a:rPr>
              <a:t>an understanding of the entire request lifecycle</a:t>
            </a:r>
            <a:endParaRPr/>
          </a:p>
          <a:p>
            <a:pPr indent="-345948" lvl="0" marL="457200" rtl="0" algn="l">
              <a:lnSpc>
                <a:spcPct val="115000"/>
              </a:lnSpc>
              <a:spcBef>
                <a:spcPts val="0"/>
              </a:spcBef>
              <a:spcAft>
                <a:spcPts val="0"/>
              </a:spcAft>
              <a:buClr>
                <a:srgbClr val="8190A0"/>
              </a:buClr>
              <a:buSzPct val="159999"/>
              <a:buChar char="•"/>
            </a:pPr>
            <a:r>
              <a:rPr b="1" lang="en">
                <a:solidFill>
                  <a:srgbClr val="8190A0"/>
                </a:solidFill>
              </a:rPr>
              <a:t>inter service dependency analysis</a:t>
            </a:r>
            <a:endParaRPr/>
          </a:p>
          <a:p>
            <a:pPr indent="-345948" lvl="0" marL="457200" rtl="0" algn="l">
              <a:lnSpc>
                <a:spcPct val="115000"/>
              </a:lnSpc>
              <a:spcBef>
                <a:spcPts val="0"/>
              </a:spcBef>
              <a:spcAft>
                <a:spcPts val="0"/>
              </a:spcAft>
              <a:buClr>
                <a:srgbClr val="8190A0"/>
              </a:buClr>
              <a:buSzPct val="159999"/>
              <a:buChar char="•"/>
            </a:pPr>
            <a:r>
              <a:rPr b="1" lang="en">
                <a:solidFill>
                  <a:srgbClr val="8190A0"/>
                </a:solidFill>
              </a:rPr>
              <a:t>distributed profiling</a:t>
            </a:r>
            <a:endParaRPr/>
          </a:p>
          <a:p>
            <a:pPr indent="-345948" lvl="0" marL="457200" rtl="0" algn="l">
              <a:lnSpc>
                <a:spcPct val="115000"/>
              </a:lnSpc>
              <a:spcBef>
                <a:spcPts val="0"/>
              </a:spcBef>
              <a:spcAft>
                <a:spcPts val="0"/>
              </a:spcAft>
              <a:buClr>
                <a:srgbClr val="8190A0"/>
              </a:buClr>
              <a:buSzPct val="159999"/>
              <a:buChar char="•"/>
            </a:pPr>
            <a:r>
              <a:rPr b="1" lang="en">
                <a:solidFill>
                  <a:srgbClr val="8190A0"/>
                </a:solidFill>
              </a:rPr>
              <a:t>debugging steady-state problems</a:t>
            </a:r>
            <a:endParaRPr/>
          </a:p>
          <a:p>
            <a:pPr indent="-345948" lvl="0" marL="457200" rtl="0" algn="l">
              <a:lnSpc>
                <a:spcPct val="115000"/>
              </a:lnSpc>
              <a:spcBef>
                <a:spcPts val="0"/>
              </a:spcBef>
              <a:spcAft>
                <a:spcPts val="0"/>
              </a:spcAft>
              <a:buClr>
                <a:srgbClr val="8190A0"/>
              </a:buClr>
              <a:buSzPct val="159999"/>
              <a:buChar char="•"/>
            </a:pPr>
            <a:r>
              <a:rPr b="1" lang="en">
                <a:solidFill>
                  <a:srgbClr val="8190A0"/>
                </a:solidFill>
              </a:rPr>
              <a:t>everything requires additional instrumentation</a:t>
            </a:r>
            <a:endParaRPr/>
          </a:p>
        </p:txBody>
      </p:sp>
      <p:pic>
        <p:nvPicPr>
          <p:cNvPr id="798" name="Google Shape;798;p94"/>
          <p:cNvPicPr preferRelativeResize="0"/>
          <p:nvPr/>
        </p:nvPicPr>
        <p:blipFill rotWithShape="1">
          <a:blip r:embed="rId5">
            <a:alphaModFix/>
          </a:blip>
          <a:srcRect b="0" l="0" r="0" t="0"/>
          <a:stretch/>
        </p:blipFill>
        <p:spPr>
          <a:xfrm>
            <a:off x="4376145" y="1285240"/>
            <a:ext cx="4467860" cy="257302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p95"/>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804" name="Google Shape;804;p95"/>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B4B4B4"/>
                </a:solidFill>
                <a:latin typeface="Arial"/>
                <a:ea typeface="Arial"/>
                <a:cs typeface="Arial"/>
                <a:sym typeface="Arial"/>
              </a:rPr>
              <a:t>www.viettel.com.vn</a:t>
            </a:r>
            <a:endParaRPr b="0" i="0" sz="1400" u="none" cap="none" strike="noStrike">
              <a:solidFill>
                <a:srgbClr val="000000"/>
              </a:solidFill>
              <a:latin typeface="Arial"/>
              <a:ea typeface="Arial"/>
              <a:cs typeface="Arial"/>
              <a:sym typeface="Arial"/>
            </a:endParaRPr>
          </a:p>
        </p:txBody>
      </p:sp>
      <p:pic>
        <p:nvPicPr>
          <p:cNvPr id="805" name="Google Shape;805;p95"/>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806" name="Google Shape;806;p95"/>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EE0033"/>
                </a:solidFill>
                <a:latin typeface="Arial"/>
                <a:ea typeface="Arial"/>
                <a:cs typeface="Arial"/>
                <a:sym typeface="Arial"/>
              </a:rPr>
              <a:t>Why Observability?</a:t>
            </a:r>
            <a:endParaRPr b="0" i="0" sz="2800" u="none" cap="none" strike="noStrike">
              <a:solidFill>
                <a:srgbClr val="EE0033"/>
              </a:solidFill>
              <a:latin typeface="Arial"/>
              <a:ea typeface="Arial"/>
              <a:cs typeface="Arial"/>
              <a:sym typeface="Arial"/>
            </a:endParaRPr>
          </a:p>
        </p:txBody>
      </p:sp>
      <p:sp>
        <p:nvSpPr>
          <p:cNvPr id="807" name="Google Shape;807;p95"/>
          <p:cNvSpPr txBox="1"/>
          <p:nvPr>
            <p:ph idx="4294967295" type="body"/>
          </p:nvPr>
        </p:nvSpPr>
        <p:spPr>
          <a:xfrm>
            <a:off x="444225" y="1430730"/>
            <a:ext cx="7909500" cy="2610000"/>
          </a:xfrm>
          <a:prstGeom prst="rect">
            <a:avLst/>
          </a:prstGeom>
          <a:noFill/>
          <a:ln>
            <a:noFill/>
          </a:ln>
        </p:spPr>
        <p:txBody>
          <a:bodyPr anchorCtr="0" anchor="t" bIns="91425" lIns="91425" spcFirstLastPara="1" rIns="91425" wrap="square" tIns="91425">
            <a:normAutofit/>
          </a:bodyPr>
          <a:lstStyle/>
          <a:p>
            <a:pPr indent="-361950" lvl="0" marL="457200" rtl="0" algn="l">
              <a:lnSpc>
                <a:spcPct val="115000"/>
              </a:lnSpc>
              <a:spcBef>
                <a:spcPts val="0"/>
              </a:spcBef>
              <a:spcAft>
                <a:spcPts val="0"/>
              </a:spcAft>
              <a:buClr>
                <a:srgbClr val="8190A0"/>
              </a:buClr>
              <a:buSzPts val="2100"/>
              <a:buChar char="•"/>
            </a:pPr>
            <a:r>
              <a:rPr b="1" lang="en">
                <a:solidFill>
                  <a:srgbClr val="8190A0"/>
                </a:solidFill>
              </a:rPr>
              <a:t>there are two overarching problems worth solving with Observability for modern, distributed software applications:</a:t>
            </a:r>
            <a:endParaRPr/>
          </a:p>
          <a:p>
            <a:pPr indent="-361950" lvl="1" marL="914400" rtl="0" algn="l">
              <a:lnSpc>
                <a:spcPct val="115000"/>
              </a:lnSpc>
              <a:spcBef>
                <a:spcPts val="0"/>
              </a:spcBef>
              <a:spcAft>
                <a:spcPts val="0"/>
              </a:spcAft>
              <a:buClr>
                <a:srgbClr val="8190A0"/>
              </a:buClr>
              <a:buSzPts val="2100"/>
              <a:buChar char="•"/>
            </a:pPr>
            <a:r>
              <a:rPr b="1" lang="en">
                <a:solidFill>
                  <a:srgbClr val="8190A0"/>
                </a:solidFill>
              </a:rPr>
              <a:t>Understanding Health</a:t>
            </a:r>
            <a:endParaRPr/>
          </a:p>
          <a:p>
            <a:pPr indent="-361950" lvl="1" marL="914400" rtl="0" algn="l">
              <a:lnSpc>
                <a:spcPct val="115000"/>
              </a:lnSpc>
              <a:spcBef>
                <a:spcPts val="0"/>
              </a:spcBef>
              <a:spcAft>
                <a:spcPts val="0"/>
              </a:spcAft>
              <a:buClr>
                <a:srgbClr val="8190A0"/>
              </a:buClr>
              <a:buSzPts val="2100"/>
              <a:buChar char="•"/>
            </a:pPr>
            <a:r>
              <a:rPr b="1" lang="en">
                <a:solidFill>
                  <a:srgbClr val="8190A0"/>
                </a:solidFill>
              </a:rPr>
              <a:t>Understanding Change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pic>
        <p:nvPicPr>
          <p:cNvPr id="812" name="Google Shape;812;p96"/>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813" name="Google Shape;813;p96"/>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B4B4B4"/>
                </a:solidFill>
                <a:latin typeface="Arial"/>
                <a:ea typeface="Arial"/>
                <a:cs typeface="Arial"/>
                <a:sym typeface="Arial"/>
              </a:rPr>
              <a:t>www.viettel.com.vn</a:t>
            </a:r>
            <a:endParaRPr b="0" i="0" sz="1400" u="none" cap="none" strike="noStrike">
              <a:solidFill>
                <a:srgbClr val="000000"/>
              </a:solidFill>
              <a:latin typeface="Arial"/>
              <a:ea typeface="Arial"/>
              <a:cs typeface="Arial"/>
              <a:sym typeface="Arial"/>
            </a:endParaRPr>
          </a:p>
        </p:txBody>
      </p:sp>
      <p:pic>
        <p:nvPicPr>
          <p:cNvPr id="814" name="Google Shape;814;p96"/>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815" name="Google Shape;815;p96"/>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EE0033"/>
                </a:solidFill>
                <a:latin typeface="Arial"/>
                <a:ea typeface="Arial"/>
                <a:cs typeface="Arial"/>
                <a:sym typeface="Arial"/>
              </a:rPr>
              <a:t>Understand Health</a:t>
            </a:r>
            <a:endParaRPr b="0" i="0" sz="2800" u="none" cap="none" strike="noStrike">
              <a:solidFill>
                <a:srgbClr val="EE0033"/>
              </a:solidFill>
              <a:latin typeface="Arial"/>
              <a:ea typeface="Arial"/>
              <a:cs typeface="Arial"/>
              <a:sym typeface="Arial"/>
            </a:endParaRPr>
          </a:p>
        </p:txBody>
      </p:sp>
      <p:sp>
        <p:nvSpPr>
          <p:cNvPr id="816" name="Google Shape;816;p96"/>
          <p:cNvSpPr txBox="1"/>
          <p:nvPr>
            <p:ph idx="4294967295" type="body"/>
          </p:nvPr>
        </p:nvSpPr>
        <p:spPr>
          <a:xfrm>
            <a:off x="444225" y="1430730"/>
            <a:ext cx="7909500" cy="2610000"/>
          </a:xfrm>
          <a:prstGeom prst="rect">
            <a:avLst/>
          </a:prstGeom>
          <a:noFill/>
          <a:ln>
            <a:noFill/>
          </a:ln>
        </p:spPr>
        <p:txBody>
          <a:bodyPr anchorCtr="0" anchor="t" bIns="91425" lIns="91425" spcFirstLastPara="1" rIns="91425" wrap="square" tIns="91425">
            <a:normAutofit/>
          </a:bodyPr>
          <a:lstStyle/>
          <a:p>
            <a:pPr indent="-361950" lvl="0" marL="457200" rtl="0" algn="l">
              <a:lnSpc>
                <a:spcPct val="115000"/>
              </a:lnSpc>
              <a:spcBef>
                <a:spcPts val="0"/>
              </a:spcBef>
              <a:spcAft>
                <a:spcPts val="0"/>
              </a:spcAft>
              <a:buClr>
                <a:srgbClr val="8190A0"/>
              </a:buClr>
              <a:buSzPts val="2100"/>
              <a:buChar char="•"/>
            </a:pPr>
            <a:r>
              <a:rPr b="1" lang="en">
                <a:solidFill>
                  <a:srgbClr val="8190A0"/>
                </a:solidFill>
              </a:rPr>
              <a:t>Connecting the well-being of a subsystem back to the goals of the overarching application and business via thoughtful monitoring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09" name="Google Shape;209;p34"/>
          <p:cNvSpPr txBox="1"/>
          <p:nvPr/>
        </p:nvSpPr>
        <p:spPr>
          <a:xfrm>
            <a:off x="501650" y="365500"/>
            <a:ext cx="80397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A solution for big systems: Microservice</a:t>
            </a:r>
            <a:endParaRPr sz="2800">
              <a:solidFill>
                <a:srgbClr val="EE0033"/>
              </a:solidFill>
              <a:latin typeface="Arial"/>
              <a:ea typeface="Arial"/>
              <a:cs typeface="Arial"/>
              <a:sym typeface="Arial"/>
            </a:endParaRPr>
          </a:p>
        </p:txBody>
      </p:sp>
      <p:pic>
        <p:nvPicPr>
          <p:cNvPr id="210" name="Google Shape;210;p34"/>
          <p:cNvPicPr preferRelativeResize="0"/>
          <p:nvPr/>
        </p:nvPicPr>
        <p:blipFill>
          <a:blip r:embed="rId3">
            <a:alphaModFix/>
          </a:blip>
          <a:stretch>
            <a:fillRect/>
          </a:stretch>
        </p:blipFill>
        <p:spPr>
          <a:xfrm>
            <a:off x="2565000" y="971987"/>
            <a:ext cx="4013999" cy="35744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id="821" name="Google Shape;821;p97"/>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822" name="Google Shape;822;p97"/>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 sz="1050" u="none" cap="none" strike="noStrike">
                <a:solidFill>
                  <a:srgbClr val="B4B4B4"/>
                </a:solidFill>
                <a:latin typeface="Arial"/>
                <a:ea typeface="Arial"/>
                <a:cs typeface="Arial"/>
                <a:sym typeface="Arial"/>
              </a:rPr>
              <a:t>www.viettel.com.vn</a:t>
            </a:r>
            <a:endParaRPr b="0" i="0" sz="1400" u="none" cap="none" strike="noStrike">
              <a:solidFill>
                <a:srgbClr val="000000"/>
              </a:solidFill>
              <a:latin typeface="Arial"/>
              <a:ea typeface="Arial"/>
              <a:cs typeface="Arial"/>
              <a:sym typeface="Arial"/>
            </a:endParaRPr>
          </a:p>
        </p:txBody>
      </p:sp>
      <p:pic>
        <p:nvPicPr>
          <p:cNvPr id="823" name="Google Shape;823;p97"/>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824" name="Google Shape;824;p97"/>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EE0033"/>
                </a:solidFill>
                <a:latin typeface="Arial"/>
                <a:ea typeface="Arial"/>
                <a:cs typeface="Arial"/>
                <a:sym typeface="Arial"/>
              </a:rPr>
              <a:t>Understand Change</a:t>
            </a:r>
            <a:endParaRPr b="0" i="0" sz="2800" u="none" cap="none" strike="noStrike">
              <a:solidFill>
                <a:srgbClr val="EE0033"/>
              </a:solidFill>
              <a:latin typeface="Arial"/>
              <a:ea typeface="Arial"/>
              <a:cs typeface="Arial"/>
              <a:sym typeface="Arial"/>
            </a:endParaRPr>
          </a:p>
        </p:txBody>
      </p:sp>
      <p:sp>
        <p:nvSpPr>
          <p:cNvPr id="825" name="Google Shape;825;p97"/>
          <p:cNvSpPr txBox="1"/>
          <p:nvPr>
            <p:ph idx="4294967295" type="body"/>
          </p:nvPr>
        </p:nvSpPr>
        <p:spPr>
          <a:xfrm>
            <a:off x="444225" y="1430730"/>
            <a:ext cx="3931800" cy="2610000"/>
          </a:xfrm>
          <a:prstGeom prst="rect">
            <a:avLst/>
          </a:prstGeom>
          <a:noFill/>
          <a:ln>
            <a:noFill/>
          </a:ln>
        </p:spPr>
        <p:txBody>
          <a:bodyPr anchorCtr="0" anchor="t" bIns="91425" lIns="91425" spcFirstLastPara="1" rIns="91425" wrap="square" tIns="91425">
            <a:normAutofit/>
          </a:bodyPr>
          <a:lstStyle/>
          <a:p>
            <a:pPr indent="-361950" lvl="0" marL="457200" rtl="0" algn="l">
              <a:lnSpc>
                <a:spcPct val="115000"/>
              </a:lnSpc>
              <a:spcBef>
                <a:spcPts val="0"/>
              </a:spcBef>
              <a:spcAft>
                <a:spcPts val="0"/>
              </a:spcAft>
              <a:buClr>
                <a:srgbClr val="8190A0"/>
              </a:buClr>
              <a:buSzPts val="2100"/>
              <a:buChar char="•"/>
            </a:pPr>
            <a:r>
              <a:rPr b="1" lang="en">
                <a:solidFill>
                  <a:srgbClr val="8190A0"/>
                </a:solidFill>
              </a:rPr>
              <a:t>Accelerating planned changes while mitigating the effects of unplanned changes</a:t>
            </a:r>
            <a:endParaRPr/>
          </a:p>
        </p:txBody>
      </p:sp>
      <p:pic>
        <p:nvPicPr>
          <p:cNvPr id="826" name="Google Shape;826;p97"/>
          <p:cNvPicPr preferRelativeResize="0"/>
          <p:nvPr/>
        </p:nvPicPr>
        <p:blipFill rotWithShape="1">
          <a:blip r:embed="rId5">
            <a:alphaModFix/>
          </a:blip>
          <a:srcRect b="0" l="0" r="0" t="0"/>
          <a:stretch/>
        </p:blipFill>
        <p:spPr>
          <a:xfrm>
            <a:off x="4410121" y="1072130"/>
            <a:ext cx="4289654" cy="2999240"/>
          </a:xfrm>
          <a:prstGeom prst="rect">
            <a:avLst/>
          </a:prstGeom>
          <a:noFill/>
          <a:ln>
            <a:noFill/>
          </a:ln>
        </p:spPr>
      </p:pic>
      <p:sp>
        <p:nvSpPr>
          <p:cNvPr id="827" name="Google Shape;827;p97"/>
          <p:cNvSpPr txBox="1"/>
          <p:nvPr/>
        </p:nvSpPr>
        <p:spPr>
          <a:xfrm>
            <a:off x="5631458" y="3610535"/>
            <a:ext cx="1847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 sz="1400" u="none" cap="none" strike="noStrike">
                <a:solidFill>
                  <a:srgbClr val="000000"/>
                </a:solidFill>
                <a:latin typeface="Arial"/>
                <a:ea typeface="Arial"/>
                <a:cs typeface="Arial"/>
                <a:sym typeface="Arial"/>
              </a:rPr>
              <a:t>Source: </a:t>
            </a:r>
            <a:r>
              <a:rPr b="0" i="1" lang="en" sz="1400" u="sng" cap="none" strike="noStrike">
                <a:solidFill>
                  <a:schemeClr val="hlink"/>
                </a:solidFill>
                <a:latin typeface="Arial"/>
                <a:ea typeface="Arial"/>
                <a:cs typeface="Arial"/>
                <a:sym typeface="Arial"/>
                <a:hlinkClick r:id="rId6"/>
              </a:rPr>
              <a:t>thenewstack</a:t>
            </a:r>
            <a:endParaRPr b="0" i="1"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pic>
        <p:nvPicPr>
          <p:cNvPr id="832" name="Google Shape;832;p98"/>
          <p:cNvPicPr preferRelativeResize="0"/>
          <p:nvPr/>
        </p:nvPicPr>
        <p:blipFill rotWithShape="1">
          <a:blip r:embed="rId3">
            <a:alphaModFix/>
          </a:blip>
          <a:srcRect b="0" l="0" r="0" t="0"/>
          <a:stretch/>
        </p:blipFill>
        <p:spPr>
          <a:xfrm>
            <a:off x="0" y="0"/>
            <a:ext cx="4695136" cy="5143499"/>
          </a:xfrm>
          <a:prstGeom prst="rect">
            <a:avLst/>
          </a:prstGeom>
          <a:noFill/>
          <a:ln>
            <a:noFill/>
          </a:ln>
        </p:spPr>
      </p:pic>
      <p:sp>
        <p:nvSpPr>
          <p:cNvPr id="833" name="Google Shape;833;p98"/>
          <p:cNvSpPr txBox="1"/>
          <p:nvPr/>
        </p:nvSpPr>
        <p:spPr>
          <a:xfrm>
            <a:off x="603403" y="2928863"/>
            <a:ext cx="49389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pic>
        <p:nvPicPr>
          <p:cNvPr id="834" name="Google Shape;834;p98"/>
          <p:cNvPicPr preferRelativeResize="0"/>
          <p:nvPr/>
        </p:nvPicPr>
        <p:blipFill rotWithShape="1">
          <a:blip r:embed="rId4">
            <a:alphaModFix/>
          </a:blip>
          <a:srcRect b="0" l="0" r="0" t="0"/>
          <a:stretch/>
        </p:blipFill>
        <p:spPr>
          <a:xfrm>
            <a:off x="0" y="1968500"/>
            <a:ext cx="3635250" cy="777275"/>
          </a:xfrm>
          <a:prstGeom prst="rect">
            <a:avLst/>
          </a:prstGeom>
          <a:noFill/>
          <a:ln>
            <a:noFill/>
          </a:ln>
        </p:spPr>
      </p:pic>
      <p:sp>
        <p:nvSpPr>
          <p:cNvPr id="835" name="Google Shape;835;p98"/>
          <p:cNvSpPr txBox="1"/>
          <p:nvPr/>
        </p:nvSpPr>
        <p:spPr>
          <a:xfrm>
            <a:off x="0" y="2157031"/>
            <a:ext cx="434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000">
                <a:solidFill>
                  <a:srgbClr val="EE0033"/>
                </a:solidFill>
              </a:rPr>
              <a:t>Case Study: Viettel Vsmart</a:t>
            </a:r>
            <a:endParaRPr sz="2000">
              <a:solidFill>
                <a:srgbClr val="EE0033"/>
              </a:solidFill>
            </a:endParaRPr>
          </a:p>
        </p:txBody>
      </p:sp>
      <p:pic>
        <p:nvPicPr>
          <p:cNvPr id="836" name="Google Shape;836;p98"/>
          <p:cNvPicPr preferRelativeResize="0"/>
          <p:nvPr/>
        </p:nvPicPr>
        <p:blipFill rotWithShape="1">
          <a:blip r:embed="rId5">
            <a:alphaModFix/>
          </a:blip>
          <a:srcRect b="0" l="0" r="0" t="0"/>
          <a:stretch/>
        </p:blipFill>
        <p:spPr>
          <a:xfrm>
            <a:off x="0" y="4603247"/>
            <a:ext cx="9144001" cy="540254"/>
          </a:xfrm>
          <a:prstGeom prst="rect">
            <a:avLst/>
          </a:prstGeom>
          <a:noFill/>
          <a:ln>
            <a:noFill/>
          </a:ln>
        </p:spPr>
      </p:pic>
      <p:sp>
        <p:nvSpPr>
          <p:cNvPr id="837" name="Google Shape;837;p98"/>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838" name="Google Shape;838;p98"/>
          <p:cNvPicPr preferRelativeResize="0"/>
          <p:nvPr/>
        </p:nvPicPr>
        <p:blipFill rotWithShape="1">
          <a:blip r:embed="rId6">
            <a:alphaModFix/>
          </a:blip>
          <a:srcRect b="0" l="0" r="0" t="0"/>
          <a:stretch/>
        </p:blipFill>
        <p:spPr>
          <a:xfrm>
            <a:off x="7663175" y="4756150"/>
            <a:ext cx="975214" cy="214760"/>
          </a:xfrm>
          <a:prstGeom prst="rect">
            <a:avLst/>
          </a:prstGeom>
          <a:noFill/>
          <a:ln>
            <a:noFill/>
          </a:ln>
        </p:spPr>
      </p:pic>
      <p:sp>
        <p:nvSpPr>
          <p:cNvPr id="839" name="Google Shape;839;p98"/>
          <p:cNvSpPr txBox="1"/>
          <p:nvPr/>
        </p:nvSpPr>
        <p:spPr>
          <a:xfrm>
            <a:off x="5040375" y="904450"/>
            <a:ext cx="4103700" cy="10773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SzPts val="1600"/>
              <a:buFont typeface="Sarabun"/>
              <a:buChar char="●"/>
            </a:pPr>
            <a:r>
              <a:rPr lang="en" sz="1600">
                <a:latin typeface="Sarabun"/>
                <a:ea typeface="Sarabun"/>
                <a:cs typeface="Sarabun"/>
                <a:sym typeface="Sarabun"/>
              </a:rPr>
              <a:t>Microservices Architecture</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Cl</a:t>
            </a:r>
            <a:r>
              <a:rPr lang="en" sz="1600">
                <a:latin typeface="Sarabun"/>
                <a:ea typeface="Sarabun"/>
                <a:cs typeface="Sarabun"/>
                <a:sym typeface="Sarabun"/>
              </a:rPr>
              <a:t>oud-Native Application</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C</a:t>
            </a:r>
            <a:r>
              <a:rPr lang="en" sz="1600">
                <a:latin typeface="Sarabun"/>
                <a:ea typeface="Sarabun"/>
                <a:cs typeface="Sarabun"/>
                <a:sym typeface="Sarabun"/>
              </a:rPr>
              <a:t>I/CD</a:t>
            </a:r>
            <a:endParaRPr sz="1600">
              <a:latin typeface="Sarabun"/>
              <a:ea typeface="Sarabun"/>
              <a:cs typeface="Sarabun"/>
              <a:sym typeface="Sarabun"/>
            </a:endParaRPr>
          </a:p>
          <a:p>
            <a:pPr indent="-330200" lvl="0" marL="457200" rtl="0" algn="l">
              <a:spcBef>
                <a:spcPts val="0"/>
              </a:spcBef>
              <a:spcAft>
                <a:spcPts val="0"/>
              </a:spcAft>
              <a:buClr>
                <a:schemeClr val="dk1"/>
              </a:buClr>
              <a:buSzPts val="1600"/>
              <a:buFont typeface="Sarabun"/>
              <a:buChar char="●"/>
            </a:pPr>
            <a:r>
              <a:rPr lang="en" sz="1600">
                <a:solidFill>
                  <a:schemeClr val="dk1"/>
                </a:solidFill>
                <a:latin typeface="Sarabun"/>
                <a:ea typeface="Sarabun"/>
                <a:cs typeface="Sarabun"/>
                <a:sym typeface="Sarabun"/>
              </a:rPr>
              <a:t>Monitoring &amp; Observability</a:t>
            </a:r>
            <a:endParaRPr sz="1600">
              <a:latin typeface="Sarabun"/>
              <a:ea typeface="Sarabun"/>
              <a:cs typeface="Sarabun"/>
              <a:sym typeface="Sarabu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99"/>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Spring Cloud Platform</a:t>
            </a:r>
            <a:endParaRPr sz="2800">
              <a:solidFill>
                <a:srgbClr val="EE0033"/>
              </a:solidFill>
              <a:latin typeface="Arial"/>
              <a:ea typeface="Arial"/>
              <a:cs typeface="Arial"/>
              <a:sym typeface="Arial"/>
            </a:endParaRPr>
          </a:p>
        </p:txBody>
      </p:sp>
      <p:pic>
        <p:nvPicPr>
          <p:cNvPr id="845" name="Google Shape;845;p99"/>
          <p:cNvPicPr preferRelativeResize="0"/>
          <p:nvPr/>
        </p:nvPicPr>
        <p:blipFill>
          <a:blip r:embed="rId3">
            <a:alphaModFix/>
          </a:blip>
          <a:stretch>
            <a:fillRect/>
          </a:stretch>
        </p:blipFill>
        <p:spPr>
          <a:xfrm>
            <a:off x="1836263" y="888700"/>
            <a:ext cx="5471474" cy="349267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00"/>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Microservices</a:t>
            </a:r>
            <a:r>
              <a:rPr lang="en" sz="2800">
                <a:solidFill>
                  <a:srgbClr val="EE0033"/>
                </a:solidFill>
              </a:rPr>
              <a:t> Architecture</a:t>
            </a:r>
            <a:endParaRPr sz="2800">
              <a:solidFill>
                <a:srgbClr val="EE0033"/>
              </a:solidFill>
              <a:latin typeface="Arial"/>
              <a:ea typeface="Arial"/>
              <a:cs typeface="Arial"/>
              <a:sym typeface="Arial"/>
            </a:endParaRPr>
          </a:p>
        </p:txBody>
      </p:sp>
      <p:pic>
        <p:nvPicPr>
          <p:cNvPr id="851" name="Google Shape;851;p100"/>
          <p:cNvPicPr preferRelativeResize="0"/>
          <p:nvPr/>
        </p:nvPicPr>
        <p:blipFill>
          <a:blip r:embed="rId3">
            <a:alphaModFix/>
          </a:blip>
          <a:stretch>
            <a:fillRect/>
          </a:stretch>
        </p:blipFill>
        <p:spPr>
          <a:xfrm>
            <a:off x="2352775" y="888700"/>
            <a:ext cx="4438450" cy="35327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01"/>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Deployment </a:t>
            </a:r>
            <a:r>
              <a:rPr lang="en" sz="2800">
                <a:solidFill>
                  <a:srgbClr val="EE0033"/>
                </a:solidFill>
              </a:rPr>
              <a:t>Architecture</a:t>
            </a:r>
            <a:endParaRPr sz="2800">
              <a:solidFill>
                <a:srgbClr val="EE0033"/>
              </a:solidFill>
              <a:latin typeface="Arial"/>
              <a:ea typeface="Arial"/>
              <a:cs typeface="Arial"/>
              <a:sym typeface="Arial"/>
            </a:endParaRPr>
          </a:p>
        </p:txBody>
      </p:sp>
      <p:pic>
        <p:nvPicPr>
          <p:cNvPr id="857" name="Google Shape;857;p101"/>
          <p:cNvPicPr preferRelativeResize="0"/>
          <p:nvPr/>
        </p:nvPicPr>
        <p:blipFill>
          <a:blip r:embed="rId3">
            <a:alphaModFix/>
          </a:blip>
          <a:stretch>
            <a:fillRect/>
          </a:stretch>
        </p:blipFill>
        <p:spPr>
          <a:xfrm>
            <a:off x="179262" y="795075"/>
            <a:ext cx="8785477" cy="4234349"/>
          </a:xfrm>
          <a:prstGeom prst="rect">
            <a:avLst/>
          </a:prstGeom>
          <a:noFill/>
          <a:ln>
            <a:noFill/>
          </a:ln>
        </p:spPr>
      </p:pic>
      <p:sp>
        <p:nvSpPr>
          <p:cNvPr id="858" name="Google Shape;858;p101"/>
          <p:cNvSpPr/>
          <p:nvPr/>
        </p:nvSpPr>
        <p:spPr>
          <a:xfrm>
            <a:off x="7730700" y="317225"/>
            <a:ext cx="1101600" cy="393600"/>
          </a:xfrm>
          <a:prstGeom prst="cube">
            <a:avLst>
              <a:gd fmla="val 25000" name="adj"/>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NOCPRO</a:t>
            </a:r>
            <a:endParaRPr/>
          </a:p>
        </p:txBody>
      </p:sp>
      <p:cxnSp>
        <p:nvCxnSpPr>
          <p:cNvPr id="859" name="Google Shape;859;p101"/>
          <p:cNvCxnSpPr>
            <a:endCxn id="858" idx="5"/>
          </p:cNvCxnSpPr>
          <p:nvPr/>
        </p:nvCxnSpPr>
        <p:spPr>
          <a:xfrm rot="-5400000">
            <a:off x="7033200" y="2076725"/>
            <a:ext cx="3411000" cy="187200"/>
          </a:xfrm>
          <a:prstGeom prst="bentConnector4">
            <a:avLst>
              <a:gd fmla="val 46394" name="adj1"/>
              <a:gd fmla="val 227204" name="adj2"/>
            </a:avLst>
          </a:prstGeom>
          <a:noFill/>
          <a:ln cap="flat" cmpd="sng" w="9525">
            <a:solidFill>
              <a:srgbClr val="000000"/>
            </a:solidFill>
            <a:prstDash val="solid"/>
            <a:round/>
            <a:headEnd len="med" w="med" type="triangl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02"/>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Service Instance Architecture</a:t>
            </a:r>
            <a:endParaRPr sz="2800">
              <a:solidFill>
                <a:srgbClr val="EE0033"/>
              </a:solidFill>
              <a:latin typeface="Arial"/>
              <a:ea typeface="Arial"/>
              <a:cs typeface="Arial"/>
              <a:sym typeface="Arial"/>
            </a:endParaRPr>
          </a:p>
        </p:txBody>
      </p:sp>
      <p:pic>
        <p:nvPicPr>
          <p:cNvPr id="865" name="Google Shape;865;p102"/>
          <p:cNvPicPr preferRelativeResize="0"/>
          <p:nvPr/>
        </p:nvPicPr>
        <p:blipFill>
          <a:blip r:embed="rId3">
            <a:alphaModFix/>
          </a:blip>
          <a:stretch>
            <a:fillRect/>
          </a:stretch>
        </p:blipFill>
        <p:spPr>
          <a:xfrm>
            <a:off x="2277051" y="1001170"/>
            <a:ext cx="4589900" cy="353230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03"/>
          <p:cNvSpPr txBox="1"/>
          <p:nvPr/>
        </p:nvSpPr>
        <p:spPr>
          <a:xfrm>
            <a:off x="501650" y="365500"/>
            <a:ext cx="8584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Source Code Management</a:t>
            </a:r>
            <a:endParaRPr sz="2800">
              <a:solidFill>
                <a:srgbClr val="EE0033"/>
              </a:solidFill>
              <a:latin typeface="Arial"/>
              <a:ea typeface="Arial"/>
              <a:cs typeface="Arial"/>
              <a:sym typeface="Arial"/>
            </a:endParaRPr>
          </a:p>
        </p:txBody>
      </p:sp>
      <p:pic>
        <p:nvPicPr>
          <p:cNvPr id="871" name="Google Shape;871;p103"/>
          <p:cNvPicPr preferRelativeResize="0"/>
          <p:nvPr/>
        </p:nvPicPr>
        <p:blipFill>
          <a:blip r:embed="rId3">
            <a:alphaModFix/>
          </a:blip>
          <a:stretch>
            <a:fillRect/>
          </a:stretch>
        </p:blipFill>
        <p:spPr>
          <a:xfrm>
            <a:off x="501650" y="1021075"/>
            <a:ext cx="4190250" cy="2191125"/>
          </a:xfrm>
          <a:prstGeom prst="rect">
            <a:avLst/>
          </a:prstGeom>
          <a:noFill/>
          <a:ln>
            <a:noFill/>
          </a:ln>
        </p:spPr>
      </p:pic>
      <p:pic>
        <p:nvPicPr>
          <p:cNvPr id="872" name="Google Shape;872;p103"/>
          <p:cNvPicPr preferRelativeResize="0"/>
          <p:nvPr/>
        </p:nvPicPr>
        <p:blipFill rotWithShape="1">
          <a:blip r:embed="rId4">
            <a:alphaModFix/>
          </a:blip>
          <a:srcRect b="11997" l="0" r="29898" t="12405"/>
          <a:stretch/>
        </p:blipFill>
        <p:spPr>
          <a:xfrm>
            <a:off x="5459425" y="2170175"/>
            <a:ext cx="2925801" cy="2422950"/>
          </a:xfrm>
          <a:prstGeom prst="rect">
            <a:avLst/>
          </a:prstGeom>
          <a:noFill/>
          <a:ln>
            <a:noFill/>
          </a:ln>
        </p:spPr>
      </p:pic>
      <p:pic>
        <p:nvPicPr>
          <p:cNvPr id="873" name="Google Shape;873;p103"/>
          <p:cNvPicPr preferRelativeResize="0"/>
          <p:nvPr/>
        </p:nvPicPr>
        <p:blipFill>
          <a:blip r:embed="rId5">
            <a:alphaModFix/>
          </a:blip>
          <a:stretch>
            <a:fillRect/>
          </a:stretch>
        </p:blipFill>
        <p:spPr>
          <a:xfrm>
            <a:off x="4879050" y="50025"/>
            <a:ext cx="4086550" cy="2076777"/>
          </a:xfrm>
          <a:prstGeom prst="rect">
            <a:avLst/>
          </a:prstGeom>
          <a:noFill/>
          <a:ln>
            <a:noFill/>
          </a:ln>
        </p:spPr>
      </p:pic>
      <p:pic>
        <p:nvPicPr>
          <p:cNvPr id="874" name="Google Shape;874;p103"/>
          <p:cNvPicPr preferRelativeResize="0"/>
          <p:nvPr/>
        </p:nvPicPr>
        <p:blipFill>
          <a:blip r:embed="rId6">
            <a:alphaModFix/>
          </a:blip>
          <a:stretch>
            <a:fillRect/>
          </a:stretch>
        </p:blipFill>
        <p:spPr>
          <a:xfrm>
            <a:off x="143783" y="3496646"/>
            <a:ext cx="4905975" cy="10964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04"/>
          <p:cNvSpPr txBox="1"/>
          <p:nvPr/>
        </p:nvSpPr>
        <p:spPr>
          <a:xfrm>
            <a:off x="501650" y="365500"/>
            <a:ext cx="8584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Release Model</a:t>
            </a:r>
            <a:endParaRPr sz="2800">
              <a:solidFill>
                <a:srgbClr val="EE0033"/>
              </a:solidFill>
              <a:latin typeface="Arial"/>
              <a:ea typeface="Arial"/>
              <a:cs typeface="Arial"/>
              <a:sym typeface="Arial"/>
            </a:endParaRPr>
          </a:p>
        </p:txBody>
      </p:sp>
      <p:pic>
        <p:nvPicPr>
          <p:cNvPr id="880" name="Google Shape;880;p104"/>
          <p:cNvPicPr preferRelativeResize="0"/>
          <p:nvPr/>
        </p:nvPicPr>
        <p:blipFill>
          <a:blip r:embed="rId3">
            <a:alphaModFix/>
          </a:blip>
          <a:stretch>
            <a:fillRect/>
          </a:stretch>
        </p:blipFill>
        <p:spPr>
          <a:xfrm>
            <a:off x="1279175" y="888700"/>
            <a:ext cx="7029450" cy="30099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05"/>
          <p:cNvSpPr txBox="1"/>
          <p:nvPr/>
        </p:nvSpPr>
        <p:spPr>
          <a:xfrm>
            <a:off x="501650" y="365500"/>
            <a:ext cx="8584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Dependencies Management</a:t>
            </a:r>
            <a:endParaRPr sz="2800">
              <a:solidFill>
                <a:srgbClr val="EE0033"/>
              </a:solidFill>
              <a:latin typeface="Arial"/>
              <a:ea typeface="Arial"/>
              <a:cs typeface="Arial"/>
              <a:sym typeface="Arial"/>
            </a:endParaRPr>
          </a:p>
        </p:txBody>
      </p:sp>
      <p:pic>
        <p:nvPicPr>
          <p:cNvPr id="886" name="Google Shape;886;p105"/>
          <p:cNvPicPr preferRelativeResize="0"/>
          <p:nvPr/>
        </p:nvPicPr>
        <p:blipFill>
          <a:blip r:embed="rId3">
            <a:alphaModFix/>
          </a:blip>
          <a:stretch>
            <a:fillRect/>
          </a:stretch>
        </p:blipFill>
        <p:spPr>
          <a:xfrm>
            <a:off x="2216538" y="1019725"/>
            <a:ext cx="4710925" cy="34810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06"/>
          <p:cNvSpPr txBox="1"/>
          <p:nvPr/>
        </p:nvSpPr>
        <p:spPr>
          <a:xfrm>
            <a:off x="501650" y="365500"/>
            <a:ext cx="8584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Config Management</a:t>
            </a:r>
            <a:endParaRPr sz="2800">
              <a:solidFill>
                <a:srgbClr val="EE0033"/>
              </a:solidFill>
              <a:latin typeface="Arial"/>
              <a:ea typeface="Arial"/>
              <a:cs typeface="Arial"/>
              <a:sym typeface="Arial"/>
            </a:endParaRPr>
          </a:p>
        </p:txBody>
      </p:sp>
      <p:pic>
        <p:nvPicPr>
          <p:cNvPr id="892" name="Google Shape;892;p106"/>
          <p:cNvPicPr preferRelativeResize="0"/>
          <p:nvPr/>
        </p:nvPicPr>
        <p:blipFill>
          <a:blip r:embed="rId3">
            <a:alphaModFix/>
          </a:blip>
          <a:stretch>
            <a:fillRect/>
          </a:stretch>
        </p:blipFill>
        <p:spPr>
          <a:xfrm>
            <a:off x="911925" y="1018125"/>
            <a:ext cx="2440351" cy="3308476"/>
          </a:xfrm>
          <a:prstGeom prst="rect">
            <a:avLst/>
          </a:prstGeom>
          <a:noFill/>
          <a:ln>
            <a:noFill/>
          </a:ln>
        </p:spPr>
      </p:pic>
      <p:pic>
        <p:nvPicPr>
          <p:cNvPr id="893" name="Google Shape;893;p106"/>
          <p:cNvPicPr preferRelativeResize="0"/>
          <p:nvPr/>
        </p:nvPicPr>
        <p:blipFill rotWithShape="1">
          <a:blip r:embed="rId4">
            <a:alphaModFix/>
          </a:blip>
          <a:srcRect b="0" l="0" r="15661" t="0"/>
          <a:stretch/>
        </p:blipFill>
        <p:spPr>
          <a:xfrm>
            <a:off x="4375275" y="0"/>
            <a:ext cx="4288125" cy="1900900"/>
          </a:xfrm>
          <a:prstGeom prst="rect">
            <a:avLst/>
          </a:prstGeom>
          <a:noFill/>
          <a:ln>
            <a:noFill/>
          </a:ln>
        </p:spPr>
      </p:pic>
      <p:pic>
        <p:nvPicPr>
          <p:cNvPr id="894" name="Google Shape;894;p106"/>
          <p:cNvPicPr preferRelativeResize="0"/>
          <p:nvPr/>
        </p:nvPicPr>
        <p:blipFill>
          <a:blip r:embed="rId5">
            <a:alphaModFix/>
          </a:blip>
          <a:stretch>
            <a:fillRect/>
          </a:stretch>
        </p:blipFill>
        <p:spPr>
          <a:xfrm>
            <a:off x="4266676" y="1945312"/>
            <a:ext cx="4505325" cy="828675"/>
          </a:xfrm>
          <a:prstGeom prst="rect">
            <a:avLst/>
          </a:prstGeom>
          <a:noFill/>
          <a:ln>
            <a:noFill/>
          </a:ln>
        </p:spPr>
      </p:pic>
      <p:pic>
        <p:nvPicPr>
          <p:cNvPr id="895" name="Google Shape;895;p106"/>
          <p:cNvPicPr preferRelativeResize="0"/>
          <p:nvPr/>
        </p:nvPicPr>
        <p:blipFill>
          <a:blip r:embed="rId6">
            <a:alphaModFix/>
          </a:blip>
          <a:stretch>
            <a:fillRect/>
          </a:stretch>
        </p:blipFill>
        <p:spPr>
          <a:xfrm>
            <a:off x="4289926" y="2818375"/>
            <a:ext cx="4458816" cy="1752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16" name="Google Shape;216;p35"/>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Microservice vs Monolith</a:t>
            </a:r>
            <a:endParaRPr sz="2800">
              <a:solidFill>
                <a:srgbClr val="EE0033"/>
              </a:solidFill>
              <a:latin typeface="Arial"/>
              <a:ea typeface="Arial"/>
              <a:cs typeface="Arial"/>
              <a:sym typeface="Arial"/>
            </a:endParaRPr>
          </a:p>
        </p:txBody>
      </p:sp>
      <p:pic>
        <p:nvPicPr>
          <p:cNvPr id="217" name="Google Shape;217;p35"/>
          <p:cNvPicPr preferRelativeResize="0"/>
          <p:nvPr/>
        </p:nvPicPr>
        <p:blipFill>
          <a:blip r:embed="rId3">
            <a:alphaModFix/>
          </a:blip>
          <a:stretch>
            <a:fillRect/>
          </a:stretch>
        </p:blipFill>
        <p:spPr>
          <a:xfrm>
            <a:off x="1760875" y="854150"/>
            <a:ext cx="5622249" cy="36581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07"/>
          <p:cNvSpPr txBox="1"/>
          <p:nvPr/>
        </p:nvSpPr>
        <p:spPr>
          <a:xfrm>
            <a:off x="501650" y="365500"/>
            <a:ext cx="8584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Build One - Run Everywhere</a:t>
            </a:r>
            <a:endParaRPr sz="2800">
              <a:solidFill>
                <a:srgbClr val="EE0033"/>
              </a:solidFill>
              <a:latin typeface="Arial"/>
              <a:ea typeface="Arial"/>
              <a:cs typeface="Arial"/>
              <a:sym typeface="Arial"/>
            </a:endParaRPr>
          </a:p>
        </p:txBody>
      </p:sp>
      <p:pic>
        <p:nvPicPr>
          <p:cNvPr id="901" name="Google Shape;901;p107"/>
          <p:cNvPicPr preferRelativeResize="0"/>
          <p:nvPr/>
        </p:nvPicPr>
        <p:blipFill>
          <a:blip r:embed="rId3">
            <a:alphaModFix/>
          </a:blip>
          <a:stretch>
            <a:fillRect/>
          </a:stretch>
        </p:blipFill>
        <p:spPr>
          <a:xfrm>
            <a:off x="2555888" y="943150"/>
            <a:ext cx="4476025" cy="360542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08"/>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Auto Scaling In Cloud</a:t>
            </a:r>
            <a:endParaRPr sz="2800">
              <a:solidFill>
                <a:srgbClr val="EE0033"/>
              </a:solidFill>
              <a:latin typeface="Arial"/>
              <a:ea typeface="Arial"/>
              <a:cs typeface="Arial"/>
              <a:sym typeface="Arial"/>
            </a:endParaRPr>
          </a:p>
        </p:txBody>
      </p:sp>
      <p:pic>
        <p:nvPicPr>
          <p:cNvPr id="907" name="Google Shape;907;p108"/>
          <p:cNvPicPr preferRelativeResize="0"/>
          <p:nvPr/>
        </p:nvPicPr>
        <p:blipFill>
          <a:blip r:embed="rId3">
            <a:alphaModFix/>
          </a:blip>
          <a:stretch>
            <a:fillRect/>
          </a:stretch>
        </p:blipFill>
        <p:spPr>
          <a:xfrm>
            <a:off x="2206938" y="1130700"/>
            <a:ext cx="4730126" cy="325005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09"/>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2800">
                <a:solidFill>
                  <a:srgbClr val="EE0033"/>
                </a:solidFill>
              </a:rPr>
              <a:t>Auto Scaling In Cloud</a:t>
            </a:r>
            <a:endParaRPr sz="2800">
              <a:solidFill>
                <a:srgbClr val="EE0033"/>
              </a:solidFill>
            </a:endParaRPr>
          </a:p>
        </p:txBody>
      </p:sp>
      <p:pic>
        <p:nvPicPr>
          <p:cNvPr id="913" name="Google Shape;913;p109"/>
          <p:cNvPicPr preferRelativeResize="0"/>
          <p:nvPr/>
        </p:nvPicPr>
        <p:blipFill>
          <a:blip r:embed="rId3">
            <a:alphaModFix/>
          </a:blip>
          <a:stretch>
            <a:fillRect/>
          </a:stretch>
        </p:blipFill>
        <p:spPr>
          <a:xfrm>
            <a:off x="2417950" y="807300"/>
            <a:ext cx="4308109" cy="37702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10"/>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2800">
                <a:solidFill>
                  <a:srgbClr val="EE0033"/>
                </a:solidFill>
              </a:rPr>
              <a:t>Auto Scaling In Cloud</a:t>
            </a:r>
            <a:endParaRPr sz="2800">
              <a:solidFill>
                <a:srgbClr val="EE0033"/>
              </a:solidFill>
            </a:endParaRPr>
          </a:p>
        </p:txBody>
      </p:sp>
      <p:pic>
        <p:nvPicPr>
          <p:cNvPr id="919" name="Google Shape;919;p110"/>
          <p:cNvPicPr preferRelativeResize="0"/>
          <p:nvPr/>
        </p:nvPicPr>
        <p:blipFill>
          <a:blip r:embed="rId3">
            <a:alphaModFix/>
          </a:blip>
          <a:stretch>
            <a:fillRect/>
          </a:stretch>
        </p:blipFill>
        <p:spPr>
          <a:xfrm>
            <a:off x="2362712" y="1055550"/>
            <a:ext cx="4418575" cy="288578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11"/>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2800">
                <a:solidFill>
                  <a:srgbClr val="EE0033"/>
                </a:solidFill>
              </a:rPr>
              <a:t>Auto Scaling In Cloud</a:t>
            </a:r>
            <a:endParaRPr sz="2800">
              <a:solidFill>
                <a:srgbClr val="EE0033"/>
              </a:solidFill>
            </a:endParaRPr>
          </a:p>
        </p:txBody>
      </p:sp>
      <p:pic>
        <p:nvPicPr>
          <p:cNvPr id="925" name="Google Shape;925;p111"/>
          <p:cNvPicPr preferRelativeResize="0"/>
          <p:nvPr/>
        </p:nvPicPr>
        <p:blipFill>
          <a:blip r:embed="rId3">
            <a:alphaModFix/>
          </a:blip>
          <a:stretch>
            <a:fillRect/>
          </a:stretch>
        </p:blipFill>
        <p:spPr>
          <a:xfrm>
            <a:off x="4900550" y="1068425"/>
            <a:ext cx="3705150" cy="3508600"/>
          </a:xfrm>
          <a:prstGeom prst="rect">
            <a:avLst/>
          </a:prstGeom>
          <a:noFill/>
          <a:ln>
            <a:noFill/>
          </a:ln>
        </p:spPr>
      </p:pic>
      <p:pic>
        <p:nvPicPr>
          <p:cNvPr id="926" name="Google Shape;926;p111"/>
          <p:cNvPicPr preferRelativeResize="0"/>
          <p:nvPr/>
        </p:nvPicPr>
        <p:blipFill>
          <a:blip r:embed="rId4">
            <a:alphaModFix/>
          </a:blip>
          <a:stretch>
            <a:fillRect/>
          </a:stretch>
        </p:blipFill>
        <p:spPr>
          <a:xfrm>
            <a:off x="311700" y="1068425"/>
            <a:ext cx="3849924" cy="350859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12"/>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CI/CD Automation Pipeline</a:t>
            </a:r>
            <a:endParaRPr sz="2800">
              <a:solidFill>
                <a:srgbClr val="EE0033"/>
              </a:solidFill>
              <a:latin typeface="Arial"/>
              <a:ea typeface="Arial"/>
              <a:cs typeface="Arial"/>
              <a:sym typeface="Arial"/>
            </a:endParaRPr>
          </a:p>
        </p:txBody>
      </p:sp>
      <p:pic>
        <p:nvPicPr>
          <p:cNvPr id="932" name="Google Shape;932;p112"/>
          <p:cNvPicPr preferRelativeResize="0"/>
          <p:nvPr/>
        </p:nvPicPr>
        <p:blipFill>
          <a:blip r:embed="rId3">
            <a:alphaModFix/>
          </a:blip>
          <a:stretch>
            <a:fillRect/>
          </a:stretch>
        </p:blipFill>
        <p:spPr>
          <a:xfrm>
            <a:off x="1299225" y="956553"/>
            <a:ext cx="6545527" cy="344144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13"/>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2800">
                <a:solidFill>
                  <a:srgbClr val="EE0033"/>
                </a:solidFill>
              </a:rPr>
              <a:t>CI/CD Automation Pipeline</a:t>
            </a:r>
            <a:endParaRPr sz="2800">
              <a:solidFill>
                <a:srgbClr val="EE0033"/>
              </a:solidFill>
            </a:endParaRPr>
          </a:p>
        </p:txBody>
      </p:sp>
      <p:pic>
        <p:nvPicPr>
          <p:cNvPr id="938" name="Google Shape;938;p113"/>
          <p:cNvPicPr preferRelativeResize="0"/>
          <p:nvPr/>
        </p:nvPicPr>
        <p:blipFill>
          <a:blip r:embed="rId3">
            <a:alphaModFix/>
          </a:blip>
          <a:stretch>
            <a:fillRect/>
          </a:stretch>
        </p:blipFill>
        <p:spPr>
          <a:xfrm>
            <a:off x="1170550" y="1198725"/>
            <a:ext cx="6802899" cy="302997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14"/>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2800">
                <a:solidFill>
                  <a:srgbClr val="EE0033"/>
                </a:solidFill>
              </a:rPr>
              <a:t>CI/CD Automation Pipeline</a:t>
            </a:r>
            <a:endParaRPr sz="2800">
              <a:solidFill>
                <a:srgbClr val="EE0033"/>
              </a:solidFill>
            </a:endParaRPr>
          </a:p>
        </p:txBody>
      </p:sp>
      <p:pic>
        <p:nvPicPr>
          <p:cNvPr id="944" name="Google Shape;944;p114"/>
          <p:cNvPicPr preferRelativeResize="0"/>
          <p:nvPr/>
        </p:nvPicPr>
        <p:blipFill>
          <a:blip r:embed="rId3">
            <a:alphaModFix/>
          </a:blip>
          <a:stretch>
            <a:fillRect/>
          </a:stretch>
        </p:blipFill>
        <p:spPr>
          <a:xfrm>
            <a:off x="1043025" y="958727"/>
            <a:ext cx="7057951" cy="36155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15"/>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CI/CD Pipeline</a:t>
            </a:r>
            <a:endParaRPr sz="2800">
              <a:solidFill>
                <a:srgbClr val="EE0033"/>
              </a:solidFill>
              <a:latin typeface="Arial"/>
              <a:ea typeface="Arial"/>
              <a:cs typeface="Arial"/>
              <a:sym typeface="Arial"/>
            </a:endParaRPr>
          </a:p>
        </p:txBody>
      </p:sp>
      <p:pic>
        <p:nvPicPr>
          <p:cNvPr id="950" name="Google Shape;950;p115"/>
          <p:cNvPicPr preferRelativeResize="0"/>
          <p:nvPr/>
        </p:nvPicPr>
        <p:blipFill>
          <a:blip r:embed="rId3">
            <a:alphaModFix/>
          </a:blip>
          <a:stretch>
            <a:fillRect/>
          </a:stretch>
        </p:blipFill>
        <p:spPr>
          <a:xfrm>
            <a:off x="152400" y="1062960"/>
            <a:ext cx="8839199" cy="796931"/>
          </a:xfrm>
          <a:prstGeom prst="rect">
            <a:avLst/>
          </a:prstGeom>
          <a:noFill/>
          <a:ln>
            <a:noFill/>
          </a:ln>
        </p:spPr>
      </p:pic>
      <p:grpSp>
        <p:nvGrpSpPr>
          <p:cNvPr id="951" name="Google Shape;951;p115"/>
          <p:cNvGrpSpPr/>
          <p:nvPr/>
        </p:nvGrpSpPr>
        <p:grpSpPr>
          <a:xfrm>
            <a:off x="160337" y="2285535"/>
            <a:ext cx="8823334" cy="2036187"/>
            <a:chOff x="152400" y="1311151"/>
            <a:chExt cx="9318126" cy="2626999"/>
          </a:xfrm>
        </p:grpSpPr>
        <p:pic>
          <p:nvPicPr>
            <p:cNvPr id="952" name="Google Shape;952;p115"/>
            <p:cNvPicPr preferRelativeResize="0"/>
            <p:nvPr/>
          </p:nvPicPr>
          <p:blipFill>
            <a:blip r:embed="rId4">
              <a:alphaModFix/>
            </a:blip>
            <a:stretch>
              <a:fillRect/>
            </a:stretch>
          </p:blipFill>
          <p:spPr>
            <a:xfrm>
              <a:off x="152400" y="1311151"/>
              <a:ext cx="7266700" cy="651750"/>
            </a:xfrm>
            <a:prstGeom prst="rect">
              <a:avLst/>
            </a:prstGeom>
            <a:noFill/>
            <a:ln>
              <a:noFill/>
            </a:ln>
          </p:spPr>
        </p:pic>
        <p:pic>
          <p:nvPicPr>
            <p:cNvPr id="953" name="Google Shape;953;p115"/>
            <p:cNvPicPr preferRelativeResize="0"/>
            <p:nvPr/>
          </p:nvPicPr>
          <p:blipFill>
            <a:blip r:embed="rId5">
              <a:alphaModFix/>
            </a:blip>
            <a:stretch>
              <a:fillRect/>
            </a:stretch>
          </p:blipFill>
          <p:spPr>
            <a:xfrm>
              <a:off x="7419101" y="1407726"/>
              <a:ext cx="2051425" cy="2530424"/>
            </a:xfrm>
            <a:prstGeom prst="rect">
              <a:avLst/>
            </a:prstGeom>
            <a:noFill/>
            <a:ln>
              <a:noFill/>
            </a:ln>
          </p:spPr>
        </p:pic>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16"/>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CI/CD Pipeline</a:t>
            </a:r>
            <a:endParaRPr sz="2800">
              <a:solidFill>
                <a:srgbClr val="EE0033"/>
              </a:solidFill>
              <a:latin typeface="Arial"/>
              <a:ea typeface="Arial"/>
              <a:cs typeface="Arial"/>
              <a:sym typeface="Arial"/>
            </a:endParaRPr>
          </a:p>
        </p:txBody>
      </p:sp>
      <p:pic>
        <p:nvPicPr>
          <p:cNvPr id="959" name="Google Shape;959;p116"/>
          <p:cNvPicPr preferRelativeResize="0"/>
          <p:nvPr/>
        </p:nvPicPr>
        <p:blipFill>
          <a:blip r:embed="rId3">
            <a:alphaModFix/>
          </a:blip>
          <a:stretch>
            <a:fillRect/>
          </a:stretch>
        </p:blipFill>
        <p:spPr>
          <a:xfrm>
            <a:off x="0" y="1045912"/>
            <a:ext cx="3490925" cy="3051675"/>
          </a:xfrm>
          <a:prstGeom prst="rect">
            <a:avLst/>
          </a:prstGeom>
          <a:noFill/>
          <a:ln>
            <a:noFill/>
          </a:ln>
        </p:spPr>
      </p:pic>
      <p:pic>
        <p:nvPicPr>
          <p:cNvPr id="960" name="Google Shape;960;p116"/>
          <p:cNvPicPr preferRelativeResize="0"/>
          <p:nvPr/>
        </p:nvPicPr>
        <p:blipFill rotWithShape="1">
          <a:blip r:embed="rId4">
            <a:alphaModFix/>
          </a:blip>
          <a:srcRect b="27049" l="0" r="35716" t="0"/>
          <a:stretch/>
        </p:blipFill>
        <p:spPr>
          <a:xfrm>
            <a:off x="4009650" y="0"/>
            <a:ext cx="2681624" cy="2506504"/>
          </a:xfrm>
          <a:prstGeom prst="rect">
            <a:avLst/>
          </a:prstGeom>
          <a:noFill/>
          <a:ln>
            <a:noFill/>
          </a:ln>
        </p:spPr>
      </p:pic>
      <p:pic>
        <p:nvPicPr>
          <p:cNvPr id="961" name="Google Shape;961;p116"/>
          <p:cNvPicPr preferRelativeResize="0"/>
          <p:nvPr/>
        </p:nvPicPr>
        <p:blipFill>
          <a:blip r:embed="rId5">
            <a:alphaModFix/>
          </a:blip>
          <a:stretch>
            <a:fillRect/>
          </a:stretch>
        </p:blipFill>
        <p:spPr>
          <a:xfrm>
            <a:off x="6301075" y="1081950"/>
            <a:ext cx="2842925" cy="3488100"/>
          </a:xfrm>
          <a:prstGeom prst="rect">
            <a:avLst/>
          </a:prstGeom>
          <a:noFill/>
          <a:ln>
            <a:noFill/>
          </a:ln>
        </p:spPr>
      </p:pic>
      <p:pic>
        <p:nvPicPr>
          <p:cNvPr id="962" name="Google Shape;962;p116"/>
          <p:cNvPicPr preferRelativeResize="0"/>
          <p:nvPr/>
        </p:nvPicPr>
        <p:blipFill rotWithShape="1">
          <a:blip r:embed="rId6">
            <a:alphaModFix/>
          </a:blip>
          <a:srcRect b="0" l="0" r="15519" t="0"/>
          <a:stretch/>
        </p:blipFill>
        <p:spPr>
          <a:xfrm>
            <a:off x="3490925" y="2850275"/>
            <a:ext cx="2743499" cy="17197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23" name="Google Shape;223;p36"/>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Microservice vs Monolith</a:t>
            </a:r>
            <a:endParaRPr sz="2800">
              <a:solidFill>
                <a:srgbClr val="EE0033"/>
              </a:solidFill>
              <a:latin typeface="Arial"/>
              <a:ea typeface="Arial"/>
              <a:cs typeface="Arial"/>
              <a:sym typeface="Arial"/>
            </a:endParaRPr>
          </a:p>
        </p:txBody>
      </p:sp>
      <p:pic>
        <p:nvPicPr>
          <p:cNvPr id="224" name="Google Shape;224;p36"/>
          <p:cNvPicPr preferRelativeResize="0"/>
          <p:nvPr/>
        </p:nvPicPr>
        <p:blipFill>
          <a:blip r:embed="rId3">
            <a:alphaModFix/>
          </a:blip>
          <a:stretch>
            <a:fillRect/>
          </a:stretch>
        </p:blipFill>
        <p:spPr>
          <a:xfrm>
            <a:off x="904875" y="1000173"/>
            <a:ext cx="7334250" cy="34099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17"/>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CI/CD Pipeline</a:t>
            </a:r>
            <a:endParaRPr sz="2800">
              <a:solidFill>
                <a:srgbClr val="EE0033"/>
              </a:solidFill>
              <a:latin typeface="Arial"/>
              <a:ea typeface="Arial"/>
              <a:cs typeface="Arial"/>
              <a:sym typeface="Arial"/>
            </a:endParaRPr>
          </a:p>
        </p:txBody>
      </p:sp>
      <p:pic>
        <p:nvPicPr>
          <p:cNvPr id="968" name="Google Shape;968;p117"/>
          <p:cNvPicPr preferRelativeResize="0"/>
          <p:nvPr/>
        </p:nvPicPr>
        <p:blipFill rotWithShape="1">
          <a:blip r:embed="rId3">
            <a:alphaModFix/>
          </a:blip>
          <a:srcRect b="10313" l="13547" r="32648" t="0"/>
          <a:stretch/>
        </p:blipFill>
        <p:spPr>
          <a:xfrm>
            <a:off x="70850" y="1145988"/>
            <a:ext cx="3479776" cy="2851525"/>
          </a:xfrm>
          <a:prstGeom prst="rect">
            <a:avLst/>
          </a:prstGeom>
          <a:noFill/>
          <a:ln>
            <a:noFill/>
          </a:ln>
        </p:spPr>
      </p:pic>
      <p:pic>
        <p:nvPicPr>
          <p:cNvPr id="969" name="Google Shape;969;p117"/>
          <p:cNvPicPr preferRelativeResize="0"/>
          <p:nvPr/>
        </p:nvPicPr>
        <p:blipFill>
          <a:blip r:embed="rId4">
            <a:alphaModFix/>
          </a:blip>
          <a:stretch>
            <a:fillRect/>
          </a:stretch>
        </p:blipFill>
        <p:spPr>
          <a:xfrm>
            <a:off x="3743051" y="1511860"/>
            <a:ext cx="5288573" cy="211977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18"/>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Monitoring</a:t>
            </a:r>
            <a:endParaRPr sz="2800">
              <a:solidFill>
                <a:srgbClr val="EE0033"/>
              </a:solidFill>
              <a:latin typeface="Arial"/>
              <a:ea typeface="Arial"/>
              <a:cs typeface="Arial"/>
              <a:sym typeface="Arial"/>
            </a:endParaRPr>
          </a:p>
        </p:txBody>
      </p:sp>
      <p:pic>
        <p:nvPicPr>
          <p:cNvPr id="975" name="Google Shape;975;p118"/>
          <p:cNvPicPr preferRelativeResize="0"/>
          <p:nvPr/>
        </p:nvPicPr>
        <p:blipFill rotWithShape="1">
          <a:blip r:embed="rId3">
            <a:alphaModFix/>
          </a:blip>
          <a:srcRect b="17749" l="0" r="0" t="0"/>
          <a:stretch/>
        </p:blipFill>
        <p:spPr>
          <a:xfrm>
            <a:off x="1295425" y="1165125"/>
            <a:ext cx="6553152" cy="30319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19"/>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Logging</a:t>
            </a:r>
            <a:endParaRPr sz="2800">
              <a:solidFill>
                <a:srgbClr val="EE0033"/>
              </a:solidFill>
              <a:latin typeface="Arial"/>
              <a:ea typeface="Arial"/>
              <a:cs typeface="Arial"/>
              <a:sym typeface="Arial"/>
            </a:endParaRPr>
          </a:p>
        </p:txBody>
      </p:sp>
      <p:pic>
        <p:nvPicPr>
          <p:cNvPr id="981" name="Google Shape;981;p119"/>
          <p:cNvPicPr preferRelativeResize="0"/>
          <p:nvPr/>
        </p:nvPicPr>
        <p:blipFill rotWithShape="1">
          <a:blip r:embed="rId3">
            <a:alphaModFix/>
          </a:blip>
          <a:srcRect b="0" l="0" r="9771" t="0"/>
          <a:stretch/>
        </p:blipFill>
        <p:spPr>
          <a:xfrm>
            <a:off x="1416000" y="1327061"/>
            <a:ext cx="6312000" cy="292031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20"/>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Logging</a:t>
            </a:r>
            <a:endParaRPr sz="2800">
              <a:solidFill>
                <a:srgbClr val="EE0033"/>
              </a:solidFill>
              <a:latin typeface="Arial"/>
              <a:ea typeface="Arial"/>
              <a:cs typeface="Arial"/>
              <a:sym typeface="Arial"/>
            </a:endParaRPr>
          </a:p>
        </p:txBody>
      </p:sp>
      <p:pic>
        <p:nvPicPr>
          <p:cNvPr id="987" name="Google Shape;987;p120"/>
          <p:cNvPicPr preferRelativeResize="0"/>
          <p:nvPr/>
        </p:nvPicPr>
        <p:blipFill>
          <a:blip r:embed="rId3">
            <a:alphaModFix/>
          </a:blip>
          <a:stretch>
            <a:fillRect/>
          </a:stretch>
        </p:blipFill>
        <p:spPr>
          <a:xfrm>
            <a:off x="1180150" y="888700"/>
            <a:ext cx="6783698" cy="34819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21"/>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Tracing</a:t>
            </a:r>
            <a:endParaRPr sz="2800">
              <a:solidFill>
                <a:srgbClr val="EE0033"/>
              </a:solidFill>
              <a:latin typeface="Arial"/>
              <a:ea typeface="Arial"/>
              <a:cs typeface="Arial"/>
              <a:sym typeface="Arial"/>
            </a:endParaRPr>
          </a:p>
        </p:txBody>
      </p:sp>
      <p:pic>
        <p:nvPicPr>
          <p:cNvPr id="993" name="Google Shape;993;p121"/>
          <p:cNvPicPr preferRelativeResize="0"/>
          <p:nvPr/>
        </p:nvPicPr>
        <p:blipFill rotWithShape="1">
          <a:blip r:embed="rId3">
            <a:alphaModFix/>
          </a:blip>
          <a:srcRect b="0" l="0" r="2210" t="0"/>
          <a:stretch/>
        </p:blipFill>
        <p:spPr>
          <a:xfrm>
            <a:off x="1308013" y="1269050"/>
            <a:ext cx="6527976" cy="30202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pic>
        <p:nvPicPr>
          <p:cNvPr id="998" name="Google Shape;998;p122"/>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999" name="Google Shape;999;p122"/>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1000" name="Google Shape;1000;p122"/>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1001" name="Google Shape;1001;p122"/>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References</a:t>
            </a:r>
            <a:endParaRPr sz="2800">
              <a:solidFill>
                <a:srgbClr val="EE0033"/>
              </a:solidFill>
              <a:latin typeface="Arial"/>
              <a:ea typeface="Arial"/>
              <a:cs typeface="Arial"/>
              <a:sym typeface="Arial"/>
            </a:endParaRPr>
          </a:p>
        </p:txBody>
      </p:sp>
      <p:sp>
        <p:nvSpPr>
          <p:cNvPr id="1002" name="Google Shape;1002;p122"/>
          <p:cNvSpPr txBox="1"/>
          <p:nvPr/>
        </p:nvSpPr>
        <p:spPr>
          <a:xfrm>
            <a:off x="501650" y="863350"/>
            <a:ext cx="8517600" cy="10773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SzPts val="1600"/>
              <a:buFont typeface="Sarabun"/>
              <a:buChar char="●"/>
            </a:pPr>
            <a:r>
              <a:rPr lang="en" sz="1600" u="sng">
                <a:solidFill>
                  <a:schemeClr val="hlink"/>
                </a:solidFill>
                <a:latin typeface="Sarabun"/>
                <a:ea typeface="Sarabun"/>
                <a:cs typeface="Sarabun"/>
                <a:sym typeface="Sarabun"/>
                <a:hlinkClick r:id="rId5"/>
              </a:rPr>
              <a:t>https://www.nginx.com/blog/introduction-to-microservices/</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u="sng">
                <a:solidFill>
                  <a:schemeClr val="hlink"/>
                </a:solidFill>
                <a:latin typeface="Sarabun"/>
                <a:ea typeface="Sarabun"/>
                <a:cs typeface="Sarabun"/>
                <a:sym typeface="Sarabun"/>
                <a:hlinkClick r:id="rId6"/>
              </a:rPr>
              <a:t>https://12factor.net/</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u="sng">
                <a:solidFill>
                  <a:schemeClr val="hlink"/>
                </a:solidFill>
                <a:latin typeface="Sarabun"/>
                <a:ea typeface="Sarabun"/>
                <a:cs typeface="Sarabun"/>
                <a:sym typeface="Sarabun"/>
                <a:hlinkClick r:id="rId7"/>
              </a:rPr>
              <a:t>https://martinfowler.com/articles/microservices.html</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solidFill>
                  <a:schemeClr val="dk1"/>
                </a:solidFill>
                <a:latin typeface="Sarabun"/>
                <a:ea typeface="Sarabun"/>
                <a:cs typeface="Sarabun"/>
                <a:sym typeface="Sarabun"/>
              </a:rPr>
              <a:t>Ebook: Building Microservices - Sam Newman</a:t>
            </a:r>
            <a:endParaRPr sz="1600">
              <a:latin typeface="Sarabun"/>
              <a:ea typeface="Sarabun"/>
              <a:cs typeface="Sarabun"/>
              <a:sym typeface="Sarabun"/>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pic>
        <p:nvPicPr>
          <p:cNvPr id="1007" name="Google Shape;1007;p123"/>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1008" name="Google Shape;1008;p123"/>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1009" name="Google Shape;1009;p123"/>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1010" name="Google Shape;1010;p123"/>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Exercise</a:t>
            </a:r>
            <a:endParaRPr sz="2800">
              <a:solidFill>
                <a:srgbClr val="EE0033"/>
              </a:solidFill>
              <a:latin typeface="Arial"/>
              <a:ea typeface="Arial"/>
              <a:cs typeface="Arial"/>
              <a:sym typeface="Arial"/>
            </a:endParaRPr>
          </a:p>
        </p:txBody>
      </p:sp>
      <p:sp>
        <p:nvSpPr>
          <p:cNvPr id="1011" name="Google Shape;1011;p123"/>
          <p:cNvSpPr txBox="1"/>
          <p:nvPr/>
        </p:nvSpPr>
        <p:spPr>
          <a:xfrm>
            <a:off x="501650" y="863350"/>
            <a:ext cx="8517600" cy="37866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SzPts val="1600"/>
              <a:buFont typeface="Sarabun"/>
              <a:buChar char="●"/>
            </a:pPr>
            <a:r>
              <a:rPr lang="en" sz="1600">
                <a:latin typeface="Sarabun"/>
                <a:ea typeface="Sarabun"/>
                <a:cs typeface="Sarabun"/>
                <a:sym typeface="Sarabun"/>
              </a:rPr>
              <a:t>Practice Jenkins CI example: </a:t>
            </a:r>
            <a:r>
              <a:rPr lang="en" sz="1600" u="sng">
                <a:solidFill>
                  <a:schemeClr val="hlink"/>
                </a:solidFill>
                <a:latin typeface="Sarabun"/>
                <a:ea typeface="Sarabun"/>
                <a:cs typeface="Sarabun"/>
                <a:sym typeface="Sarabun"/>
                <a:hlinkClick r:id="rId5"/>
              </a:rPr>
              <a:t>https://www.jenkins.io/doc/tutorials/build-a-java-app-with-maven/</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Write a simple Web Server in a language (Go, Java, Python, Ruby...)</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Write some unit tests for  above Web Server</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Push Code to Repository</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Write CI Pipeline in file </a:t>
            </a:r>
            <a:r>
              <a:rPr b="1" lang="en" sz="1600">
                <a:latin typeface="Sarabun"/>
                <a:ea typeface="Sarabun"/>
                <a:cs typeface="Sarabun"/>
                <a:sym typeface="Sarabun"/>
              </a:rPr>
              <a:t>Jenkinsfile</a:t>
            </a:r>
            <a:r>
              <a:rPr lang="en" sz="1600">
                <a:latin typeface="Sarabun"/>
                <a:ea typeface="Sarabun"/>
                <a:cs typeface="Sarabun"/>
                <a:sym typeface="Sarabun"/>
              </a:rPr>
              <a:t>, perform unit test in CI Pipeline</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Add Dockerfile and docker-compose.yml to repository</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Write CD Pipeline in file </a:t>
            </a:r>
            <a:r>
              <a:rPr b="1" lang="en" sz="1600">
                <a:latin typeface="Sarabun"/>
                <a:ea typeface="Sarabun"/>
                <a:cs typeface="Sarabun"/>
                <a:sym typeface="Sarabun"/>
              </a:rPr>
              <a:t>Jenkinsfile-CD</a:t>
            </a:r>
            <a:r>
              <a:rPr lang="en" sz="1600">
                <a:latin typeface="Sarabun"/>
                <a:ea typeface="Sarabun"/>
                <a:cs typeface="Sarabun"/>
                <a:sym typeface="Sarabun"/>
              </a:rPr>
              <a:t> performs:</a:t>
            </a:r>
            <a:endParaRPr sz="1600">
              <a:latin typeface="Sarabun"/>
              <a:ea typeface="Sarabun"/>
              <a:cs typeface="Sarabun"/>
              <a:sym typeface="Sarabun"/>
            </a:endParaRPr>
          </a:p>
          <a:p>
            <a:pPr indent="-330200" lvl="1" marL="914400" rtl="0" algn="l">
              <a:spcBef>
                <a:spcPts val="0"/>
              </a:spcBef>
              <a:spcAft>
                <a:spcPts val="0"/>
              </a:spcAft>
              <a:buSzPts val="1600"/>
              <a:buFont typeface="Sarabun"/>
              <a:buChar char="○"/>
            </a:pPr>
            <a:r>
              <a:rPr lang="en" sz="1600">
                <a:latin typeface="Sarabun"/>
                <a:ea typeface="Sarabun"/>
                <a:cs typeface="Sarabun"/>
                <a:sym typeface="Sarabun"/>
              </a:rPr>
              <a:t>Build docker image from Repository</a:t>
            </a:r>
            <a:endParaRPr sz="1600">
              <a:latin typeface="Sarabun"/>
              <a:ea typeface="Sarabun"/>
              <a:cs typeface="Sarabun"/>
              <a:sym typeface="Sarabun"/>
            </a:endParaRPr>
          </a:p>
          <a:p>
            <a:pPr indent="-330200" lvl="1" marL="914400" rtl="0" algn="l">
              <a:spcBef>
                <a:spcPts val="0"/>
              </a:spcBef>
              <a:spcAft>
                <a:spcPts val="0"/>
              </a:spcAft>
              <a:buSzPts val="1600"/>
              <a:buFont typeface="Sarabun"/>
              <a:buChar char="○"/>
            </a:pPr>
            <a:r>
              <a:rPr lang="en" sz="1600">
                <a:latin typeface="Sarabun"/>
                <a:ea typeface="Sarabun"/>
                <a:cs typeface="Sarabun"/>
                <a:sym typeface="Sarabun"/>
              </a:rPr>
              <a:t>Push docker image to DockerHub</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Install ansible plugins to Jenkins: </a:t>
            </a:r>
            <a:r>
              <a:rPr lang="en" sz="1600" u="sng">
                <a:solidFill>
                  <a:schemeClr val="hlink"/>
                </a:solidFill>
                <a:latin typeface="Sarabun"/>
                <a:ea typeface="Sarabun"/>
                <a:cs typeface="Sarabun"/>
                <a:sym typeface="Sarabun"/>
                <a:hlinkClick r:id="rId6"/>
              </a:rPr>
              <a:t>https://plugins.jenkins.io/ansible/</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Update CD Pipeline, add </a:t>
            </a:r>
            <a:r>
              <a:rPr b="1" lang="en" sz="1600">
                <a:latin typeface="Sarabun"/>
                <a:ea typeface="Sarabun"/>
                <a:cs typeface="Sarabun"/>
                <a:sym typeface="Sarabun"/>
              </a:rPr>
              <a:t>deploy stage</a:t>
            </a:r>
            <a:r>
              <a:rPr lang="en" sz="1600">
                <a:latin typeface="Sarabun"/>
                <a:ea typeface="Sarabun"/>
                <a:cs typeface="Sarabun"/>
                <a:sym typeface="Sarabun"/>
              </a:rPr>
              <a:t> using ansible deploy web server </a:t>
            </a:r>
            <a:r>
              <a:rPr lang="en" sz="1600">
                <a:solidFill>
                  <a:schemeClr val="dk1"/>
                </a:solidFill>
                <a:latin typeface="Sarabun"/>
                <a:ea typeface="Sarabun"/>
                <a:cs typeface="Sarabun"/>
                <a:sym typeface="Sarabun"/>
              </a:rPr>
              <a:t>docker-compose</a:t>
            </a:r>
            <a:r>
              <a:rPr lang="en" sz="1600">
                <a:latin typeface="Sarabun"/>
                <a:ea typeface="Sarabun"/>
                <a:cs typeface="Sarabun"/>
                <a:sym typeface="Sarabun"/>
              </a:rPr>
              <a:t> stack to a target host (localhost or VM) </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Submit Web Server Source Code, two file </a:t>
            </a:r>
            <a:r>
              <a:rPr b="1" lang="en" sz="1600">
                <a:solidFill>
                  <a:schemeClr val="dk1"/>
                </a:solidFill>
                <a:latin typeface="Sarabun"/>
                <a:ea typeface="Sarabun"/>
                <a:cs typeface="Sarabun"/>
                <a:sym typeface="Sarabun"/>
              </a:rPr>
              <a:t>Jenkinsfile </a:t>
            </a:r>
            <a:r>
              <a:rPr lang="en" sz="1600">
                <a:solidFill>
                  <a:schemeClr val="dk1"/>
                </a:solidFill>
                <a:latin typeface="Sarabun"/>
                <a:ea typeface="Sarabun"/>
                <a:cs typeface="Sarabun"/>
                <a:sym typeface="Sarabun"/>
              </a:rPr>
              <a:t>and </a:t>
            </a:r>
            <a:r>
              <a:rPr b="1" lang="en" sz="1600">
                <a:solidFill>
                  <a:schemeClr val="dk1"/>
                </a:solidFill>
                <a:latin typeface="Sarabun"/>
                <a:ea typeface="Sarabun"/>
                <a:cs typeface="Sarabun"/>
                <a:sym typeface="Sarabun"/>
              </a:rPr>
              <a:t>Jenkinsfile-CD</a:t>
            </a:r>
            <a:r>
              <a:rPr lang="en" sz="1600">
                <a:solidFill>
                  <a:schemeClr val="dk1"/>
                </a:solidFill>
                <a:latin typeface="Sarabun"/>
                <a:ea typeface="Sarabun"/>
                <a:cs typeface="Sarabun"/>
                <a:sym typeface="Sarabun"/>
              </a:rPr>
              <a:t> to </a:t>
            </a:r>
            <a:r>
              <a:rPr b="1" lang="en" sz="1600">
                <a:solidFill>
                  <a:schemeClr val="dk1"/>
                </a:solidFill>
                <a:latin typeface="Sarabun"/>
                <a:ea typeface="Sarabun"/>
                <a:cs typeface="Sarabun"/>
                <a:sym typeface="Sarabun"/>
              </a:rPr>
              <a:t>week-5</a:t>
            </a:r>
            <a:r>
              <a:rPr lang="en" sz="1600">
                <a:solidFill>
                  <a:schemeClr val="dk1"/>
                </a:solidFill>
                <a:latin typeface="Sarabun"/>
                <a:ea typeface="Sarabun"/>
                <a:cs typeface="Sarabun"/>
                <a:sym typeface="Sarabun"/>
              </a:rPr>
              <a:t> folder, include Jenkins run CI and CD Console Output logs if you have</a:t>
            </a:r>
            <a:endParaRPr sz="1600">
              <a:latin typeface="Sarabun"/>
              <a:ea typeface="Sarabun"/>
              <a:cs typeface="Sarabun"/>
              <a:sym typeface="Sarabun"/>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pic>
        <p:nvPicPr>
          <p:cNvPr id="1016" name="Google Shape;1016;p124"/>
          <p:cNvPicPr preferRelativeResize="0"/>
          <p:nvPr/>
        </p:nvPicPr>
        <p:blipFill rotWithShape="1">
          <a:blip r:embed="rId3">
            <a:alphaModFix/>
          </a:blip>
          <a:srcRect b="0" l="0" r="0" t="0"/>
          <a:stretch/>
        </p:blipFill>
        <p:spPr>
          <a:xfrm>
            <a:off x="-130961" y="1557461"/>
            <a:ext cx="4041117" cy="4890479"/>
          </a:xfrm>
          <a:prstGeom prst="rect">
            <a:avLst/>
          </a:prstGeom>
          <a:noFill/>
          <a:ln>
            <a:noFill/>
          </a:ln>
        </p:spPr>
      </p:pic>
      <p:sp>
        <p:nvSpPr>
          <p:cNvPr id="1017" name="Google Shape;1017;p124"/>
          <p:cNvSpPr txBox="1"/>
          <p:nvPr/>
        </p:nvSpPr>
        <p:spPr>
          <a:xfrm>
            <a:off x="781850" y="2747292"/>
            <a:ext cx="22155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400">
                <a:solidFill>
                  <a:schemeClr val="lt1"/>
                </a:solidFill>
              </a:rPr>
              <a:t>THANK YOU</a:t>
            </a:r>
            <a:endParaRPr/>
          </a:p>
        </p:txBody>
      </p:sp>
      <p:pic>
        <p:nvPicPr>
          <p:cNvPr id="1018" name="Google Shape;1018;p124"/>
          <p:cNvPicPr preferRelativeResize="0"/>
          <p:nvPr/>
        </p:nvPicPr>
        <p:blipFill rotWithShape="1">
          <a:blip r:embed="rId4">
            <a:alphaModFix/>
          </a:blip>
          <a:srcRect b="0" l="0" r="0" t="0"/>
          <a:stretch/>
        </p:blipFill>
        <p:spPr>
          <a:xfrm>
            <a:off x="0" y="4603247"/>
            <a:ext cx="9144001" cy="540254"/>
          </a:xfrm>
          <a:prstGeom prst="rect">
            <a:avLst/>
          </a:prstGeom>
          <a:noFill/>
          <a:ln>
            <a:noFill/>
          </a:ln>
        </p:spPr>
      </p:pic>
      <p:sp>
        <p:nvSpPr>
          <p:cNvPr id="1019" name="Google Shape;1019;p124"/>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1020" name="Google Shape;1020;p124"/>
          <p:cNvPicPr preferRelativeResize="0"/>
          <p:nvPr/>
        </p:nvPicPr>
        <p:blipFill rotWithShape="1">
          <a:blip r:embed="rId5">
            <a:alphaModFix/>
          </a:blip>
          <a:srcRect b="0" l="0" r="0" t="0"/>
          <a:stretch/>
        </p:blipFill>
        <p:spPr>
          <a:xfrm>
            <a:off x="7663175" y="4756150"/>
            <a:ext cx="975214" cy="21476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pic>
        <p:nvPicPr>
          <p:cNvPr id="1025" name="Google Shape;1025;p125"/>
          <p:cNvPicPr preferRelativeResize="0"/>
          <p:nvPr/>
        </p:nvPicPr>
        <p:blipFill rotWithShape="1">
          <a:blip r:embed="rId3">
            <a:alphaModFix/>
          </a:blip>
          <a:srcRect b="0" l="0" r="0" t="0"/>
          <a:stretch/>
        </p:blipFill>
        <p:spPr>
          <a:xfrm>
            <a:off x="-130961" y="1557461"/>
            <a:ext cx="4041117" cy="4890479"/>
          </a:xfrm>
          <a:prstGeom prst="rect">
            <a:avLst/>
          </a:prstGeom>
          <a:noFill/>
          <a:ln>
            <a:noFill/>
          </a:ln>
        </p:spPr>
      </p:pic>
      <p:sp>
        <p:nvSpPr>
          <p:cNvPr id="1026" name="Google Shape;1026;p125"/>
          <p:cNvSpPr txBox="1"/>
          <p:nvPr/>
        </p:nvSpPr>
        <p:spPr>
          <a:xfrm>
            <a:off x="361700" y="2761800"/>
            <a:ext cx="3055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400">
                <a:solidFill>
                  <a:schemeClr val="lt1"/>
                </a:solidFill>
              </a:rPr>
              <a:t>BACKUP SLIDES</a:t>
            </a:r>
            <a:endParaRPr/>
          </a:p>
        </p:txBody>
      </p:sp>
      <p:pic>
        <p:nvPicPr>
          <p:cNvPr id="1027" name="Google Shape;1027;p125"/>
          <p:cNvPicPr preferRelativeResize="0"/>
          <p:nvPr/>
        </p:nvPicPr>
        <p:blipFill rotWithShape="1">
          <a:blip r:embed="rId4">
            <a:alphaModFix/>
          </a:blip>
          <a:srcRect b="0" l="0" r="0" t="0"/>
          <a:stretch/>
        </p:blipFill>
        <p:spPr>
          <a:xfrm>
            <a:off x="0" y="4603247"/>
            <a:ext cx="9144001" cy="540254"/>
          </a:xfrm>
          <a:prstGeom prst="rect">
            <a:avLst/>
          </a:prstGeom>
          <a:noFill/>
          <a:ln>
            <a:noFill/>
          </a:ln>
        </p:spPr>
      </p:pic>
      <p:sp>
        <p:nvSpPr>
          <p:cNvPr id="1028" name="Google Shape;1028;p125"/>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1029" name="Google Shape;1029;p125"/>
          <p:cNvPicPr preferRelativeResize="0"/>
          <p:nvPr/>
        </p:nvPicPr>
        <p:blipFill rotWithShape="1">
          <a:blip r:embed="rId5">
            <a:alphaModFix/>
          </a:blip>
          <a:srcRect b="0" l="0" r="0" t="0"/>
          <a:stretch/>
        </p:blipFill>
        <p:spPr>
          <a:xfrm>
            <a:off x="7663175" y="4756150"/>
            <a:ext cx="975214" cy="21476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26"/>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Testing in Microservice</a:t>
            </a:r>
            <a:endParaRPr sz="2800">
              <a:solidFill>
                <a:srgbClr val="EE0033"/>
              </a:solidFill>
              <a:latin typeface="Arial"/>
              <a:ea typeface="Arial"/>
              <a:cs typeface="Arial"/>
              <a:sym typeface="Arial"/>
            </a:endParaRPr>
          </a:p>
        </p:txBody>
      </p:sp>
      <p:sp>
        <p:nvSpPr>
          <p:cNvPr id="1035" name="Google Shape;1035;p126"/>
          <p:cNvSpPr txBox="1"/>
          <p:nvPr/>
        </p:nvSpPr>
        <p:spPr>
          <a:xfrm>
            <a:off x="501650" y="1138950"/>
            <a:ext cx="750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https://martinfowler.com/articles/microservice-testing/#anatomy-modules</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